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75"/>
  </p:notesMasterIdLst>
  <p:handoutMasterIdLst>
    <p:handoutMasterId r:id="rId76"/>
  </p:handoutMasterIdLst>
  <p:sldIdLst>
    <p:sldId id="256" r:id="rId6"/>
    <p:sldId id="1528" r:id="rId7"/>
    <p:sldId id="1527" r:id="rId8"/>
    <p:sldId id="1529" r:id="rId9"/>
    <p:sldId id="1530" r:id="rId10"/>
    <p:sldId id="1531" r:id="rId11"/>
    <p:sldId id="1532" r:id="rId12"/>
    <p:sldId id="1533" r:id="rId13"/>
    <p:sldId id="1534" r:id="rId14"/>
    <p:sldId id="1535" r:id="rId15"/>
    <p:sldId id="1536" r:id="rId16"/>
    <p:sldId id="1537" r:id="rId17"/>
    <p:sldId id="1538" r:id="rId18"/>
    <p:sldId id="1539" r:id="rId19"/>
    <p:sldId id="1540" r:id="rId20"/>
    <p:sldId id="1541" r:id="rId21"/>
    <p:sldId id="1542" r:id="rId22"/>
    <p:sldId id="1543" r:id="rId23"/>
    <p:sldId id="1544" r:id="rId24"/>
    <p:sldId id="1545" r:id="rId25"/>
    <p:sldId id="1546" r:id="rId26"/>
    <p:sldId id="1547" r:id="rId27"/>
    <p:sldId id="1548" r:id="rId28"/>
    <p:sldId id="1549" r:id="rId29"/>
    <p:sldId id="1550" r:id="rId30"/>
    <p:sldId id="1551" r:id="rId31"/>
    <p:sldId id="1552" r:id="rId32"/>
    <p:sldId id="1553" r:id="rId33"/>
    <p:sldId id="1554" r:id="rId34"/>
    <p:sldId id="1555" r:id="rId35"/>
    <p:sldId id="1556" r:id="rId36"/>
    <p:sldId id="1557" r:id="rId37"/>
    <p:sldId id="1558" r:id="rId38"/>
    <p:sldId id="1559" r:id="rId39"/>
    <p:sldId id="1560" r:id="rId40"/>
    <p:sldId id="1561" r:id="rId41"/>
    <p:sldId id="1562" r:id="rId42"/>
    <p:sldId id="1563" r:id="rId43"/>
    <p:sldId id="1564" r:id="rId44"/>
    <p:sldId id="1565" r:id="rId45"/>
    <p:sldId id="1566" r:id="rId46"/>
    <p:sldId id="1567" r:id="rId47"/>
    <p:sldId id="1568" r:id="rId48"/>
    <p:sldId id="1569" r:id="rId49"/>
    <p:sldId id="1570" r:id="rId50"/>
    <p:sldId id="1571" r:id="rId51"/>
    <p:sldId id="1572" r:id="rId52"/>
    <p:sldId id="1573" r:id="rId53"/>
    <p:sldId id="1574" r:id="rId54"/>
    <p:sldId id="1575" r:id="rId55"/>
    <p:sldId id="1576" r:id="rId56"/>
    <p:sldId id="1577" r:id="rId57"/>
    <p:sldId id="1578" r:id="rId58"/>
    <p:sldId id="1579" r:id="rId59"/>
    <p:sldId id="1580" r:id="rId60"/>
    <p:sldId id="1581" r:id="rId61"/>
    <p:sldId id="1582" r:id="rId62"/>
    <p:sldId id="1583" r:id="rId63"/>
    <p:sldId id="1584" r:id="rId64"/>
    <p:sldId id="1585" r:id="rId65"/>
    <p:sldId id="1586" r:id="rId66"/>
    <p:sldId id="1587" r:id="rId67"/>
    <p:sldId id="1588" r:id="rId68"/>
    <p:sldId id="1589" r:id="rId69"/>
    <p:sldId id="1590" r:id="rId70"/>
    <p:sldId id="1591" r:id="rId71"/>
    <p:sldId id="1592" r:id="rId72"/>
    <p:sldId id="1593" r:id="rId73"/>
    <p:sldId id="1594"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7527" autoAdjust="0"/>
  </p:normalViewPr>
  <p:slideViewPr>
    <p:cSldViewPr snapToGrid="0">
      <p:cViewPr varScale="1">
        <p:scale>
          <a:sx n="143" d="100"/>
          <a:sy n="143" d="100"/>
        </p:scale>
        <p:origin x="884" y="68"/>
      </p:cViewPr>
      <p:guideLst/>
    </p:cSldViewPr>
  </p:slideViewPr>
  <p:notesTextViewPr>
    <p:cViewPr>
      <p:scale>
        <a:sx n="1" d="1"/>
        <a:sy n="1" d="1"/>
      </p:scale>
      <p:origin x="0" y="0"/>
    </p:cViewPr>
  </p:notesTextViewPr>
  <p:sorterViewPr>
    <p:cViewPr varScale="1">
      <p:scale>
        <a:sx n="1" d="1"/>
        <a:sy n="1" d="1"/>
      </p:scale>
      <p:origin x="0" y="-6684"/>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3/13/2020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3/13/2020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2B5D1F-EF52-4DBD-AA85-0E941D66035B}" type="slidenum">
              <a:rPr lang="en-US"/>
              <a:pPr/>
              <a:t>4</a:t>
            </a:fld>
            <a:endParaRPr lang="en-US"/>
          </a:p>
        </p:txBody>
      </p:sp>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8587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D7FB8-DFB3-4725-A756-F2EB9E8CE1A3}" type="slidenum">
              <a:rPr lang="en-US"/>
              <a:pPr/>
              <a:t>13</a:t>
            </a:fld>
            <a:endParaRPr lang="en-US"/>
          </a:p>
        </p:txBody>
      </p:sp>
      <p:sp>
        <p:nvSpPr>
          <p:cNvPr id="601090"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a14="http://schemas.microsoft.com/office/drawing/2010/main" xmlns="">
                <a:noFill/>
              </a14:hiddenFill>
            </a:ext>
          </a:extLst>
        </p:spPr>
      </p:sp>
      <p:sp>
        <p:nvSpPr>
          <p:cNvPr id="601091" name="Rectangle 3"/>
          <p:cNvSpPr>
            <a:spLocks noGrp="1" noChangeArrowheads="1"/>
          </p:cNvSpPr>
          <p:nvPr>
            <p:ph type="body" idx="1"/>
          </p:nvPr>
        </p:nvSpPr>
        <p:spPr>
          <a:xfrm>
            <a:off x="303425" y="3735229"/>
            <a:ext cx="8700311" cy="2989157"/>
          </a:xfrm>
          <a:noFill/>
          <a:ln/>
        </p:spPr>
        <p:txBody>
          <a:bodyPr lIns="92229" tIns="46898" rIns="92229" bIns="46898"/>
          <a:lstStyle/>
          <a:p>
            <a:endParaRPr lang="en-US" dirty="0"/>
          </a:p>
        </p:txBody>
      </p:sp>
    </p:spTree>
    <p:extLst>
      <p:ext uri="{BB962C8B-B14F-4D97-AF65-F5344CB8AC3E}">
        <p14:creationId xmlns:p14="http://schemas.microsoft.com/office/powerpoint/2010/main" val="1690007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A021E-9FD1-4FDD-869B-869D4B63C54B}" type="slidenum">
              <a:rPr lang="en-US"/>
              <a:pPr/>
              <a:t>14</a:t>
            </a:fld>
            <a:endParaRPr lang="en-US"/>
          </a:p>
        </p:txBody>
      </p:sp>
      <p:sp>
        <p:nvSpPr>
          <p:cNvPr id="623618"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a14="http://schemas.microsoft.com/office/drawing/2010/main" xmlns="">
                <a:noFill/>
              </a14:hiddenFill>
            </a:ext>
          </a:extLst>
        </p:spPr>
      </p:sp>
      <p:sp>
        <p:nvSpPr>
          <p:cNvPr id="623619" name="Rectangle 3"/>
          <p:cNvSpPr>
            <a:spLocks noGrp="1" noChangeArrowheads="1"/>
          </p:cNvSpPr>
          <p:nvPr>
            <p:ph type="body" idx="1"/>
          </p:nvPr>
        </p:nvSpPr>
        <p:spPr>
          <a:xfrm>
            <a:off x="303425" y="3735229"/>
            <a:ext cx="8700311" cy="2989157"/>
          </a:xfrm>
          <a:noFill/>
          <a:ln/>
        </p:spPr>
        <p:txBody>
          <a:bodyPr lIns="92229" tIns="46898" rIns="92229" bIns="46898"/>
          <a:lstStyle/>
          <a:p>
            <a:endParaRPr lang="en-US" dirty="0"/>
          </a:p>
        </p:txBody>
      </p:sp>
    </p:spTree>
    <p:extLst>
      <p:ext uri="{BB962C8B-B14F-4D97-AF65-F5344CB8AC3E}">
        <p14:creationId xmlns:p14="http://schemas.microsoft.com/office/powerpoint/2010/main" val="381763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A021E-9FD1-4FDD-869B-869D4B63C54B}" type="slidenum">
              <a:rPr lang="en-US"/>
              <a:pPr/>
              <a:t>15</a:t>
            </a:fld>
            <a:endParaRPr lang="en-US"/>
          </a:p>
        </p:txBody>
      </p:sp>
      <p:sp>
        <p:nvSpPr>
          <p:cNvPr id="623618"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a14="http://schemas.microsoft.com/office/drawing/2010/main" xmlns="">
                <a:noFill/>
              </a14:hiddenFill>
            </a:ext>
          </a:extLst>
        </p:spPr>
      </p:sp>
      <p:sp>
        <p:nvSpPr>
          <p:cNvPr id="623619" name="Rectangle 3"/>
          <p:cNvSpPr>
            <a:spLocks noGrp="1" noChangeArrowheads="1"/>
          </p:cNvSpPr>
          <p:nvPr>
            <p:ph type="body" idx="1"/>
          </p:nvPr>
        </p:nvSpPr>
        <p:spPr>
          <a:xfrm>
            <a:off x="303425" y="3735229"/>
            <a:ext cx="8700311" cy="2989157"/>
          </a:xfrm>
          <a:noFill/>
          <a:ln/>
        </p:spPr>
        <p:txBody>
          <a:bodyPr lIns="92229" tIns="46898" rIns="92229" bIns="46898"/>
          <a:lstStyle/>
          <a:p>
            <a:endParaRPr lang="en-US" dirty="0"/>
          </a:p>
        </p:txBody>
      </p:sp>
    </p:spTree>
    <p:extLst>
      <p:ext uri="{BB962C8B-B14F-4D97-AF65-F5344CB8AC3E}">
        <p14:creationId xmlns:p14="http://schemas.microsoft.com/office/powerpoint/2010/main" val="2108961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16</a:t>
            </a:fld>
            <a:endParaRPr lang="en-US"/>
          </a:p>
        </p:txBody>
      </p:sp>
    </p:spTree>
    <p:extLst>
      <p:ext uri="{BB962C8B-B14F-4D97-AF65-F5344CB8AC3E}">
        <p14:creationId xmlns:p14="http://schemas.microsoft.com/office/powerpoint/2010/main" val="4192535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400F18-0DCB-4F61-9C3A-A0E5CA207CA6}" type="slidenum">
              <a:rPr lang="en-US"/>
              <a:pPr/>
              <a:t>17</a:t>
            </a:fld>
            <a:endParaRPr lang="en-US"/>
          </a:p>
        </p:txBody>
      </p:sp>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4571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829726-7042-477D-B5F7-65839D35BEEA}" type="slidenum">
              <a:rPr lang="en-US"/>
              <a:pPr/>
              <a:t>18</a:t>
            </a:fld>
            <a:endParaRPr lang="en-US"/>
          </a:p>
        </p:txBody>
      </p:sp>
      <p:sp>
        <p:nvSpPr>
          <p:cNvPr id="603138"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a14="http://schemas.microsoft.com/office/drawing/2010/main" xmlns="">
                <a:noFill/>
              </a14:hiddenFill>
            </a:ext>
          </a:extLst>
        </p:spPr>
      </p:sp>
      <p:sp>
        <p:nvSpPr>
          <p:cNvPr id="603139" name="Rectangle 3"/>
          <p:cNvSpPr>
            <a:spLocks noGrp="1" noChangeArrowheads="1"/>
          </p:cNvSpPr>
          <p:nvPr>
            <p:ph type="body" idx="1"/>
          </p:nvPr>
        </p:nvSpPr>
        <p:spPr>
          <a:xfrm>
            <a:off x="303425" y="3735229"/>
            <a:ext cx="8700311" cy="2989157"/>
          </a:xfrm>
          <a:noFill/>
          <a:ln/>
        </p:spPr>
        <p:txBody>
          <a:bodyPr lIns="92229" tIns="46898" rIns="92229" bIns="46898"/>
          <a:lstStyle/>
          <a:p>
            <a:pPr>
              <a:lnSpc>
                <a:spcPct val="85000"/>
              </a:lnSpc>
            </a:pPr>
            <a:endParaRPr lang="en-US" dirty="0"/>
          </a:p>
        </p:txBody>
      </p:sp>
    </p:spTree>
    <p:extLst>
      <p:ext uri="{BB962C8B-B14F-4D97-AF65-F5344CB8AC3E}">
        <p14:creationId xmlns:p14="http://schemas.microsoft.com/office/powerpoint/2010/main" val="305862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EA9450-537D-41E5-9C3A-946521EFA9A7}" type="slidenum">
              <a:rPr lang="en-US"/>
              <a:pPr/>
              <a:t>19</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pPr>
              <a:lnSpc>
                <a:spcPct val="85000"/>
              </a:lnSpc>
            </a:pPr>
            <a:endParaRPr lang="en-US" dirty="0"/>
          </a:p>
        </p:txBody>
      </p:sp>
    </p:spTree>
    <p:extLst>
      <p:ext uri="{BB962C8B-B14F-4D97-AF65-F5344CB8AC3E}">
        <p14:creationId xmlns:p14="http://schemas.microsoft.com/office/powerpoint/2010/main" val="253159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4ADA2B-0C85-47FD-9F98-6655F68ED559}" type="slidenum">
              <a:rPr lang="en-US"/>
              <a:pPr/>
              <a:t>20</a:t>
            </a:fld>
            <a:endParaRPr lang="en-US"/>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pPr>
              <a:lnSpc>
                <a:spcPct val="80000"/>
              </a:lnSpc>
            </a:pPr>
            <a:endParaRPr lang="en-US" dirty="0"/>
          </a:p>
        </p:txBody>
      </p:sp>
    </p:spTree>
    <p:extLst>
      <p:ext uri="{BB962C8B-B14F-4D97-AF65-F5344CB8AC3E}">
        <p14:creationId xmlns:p14="http://schemas.microsoft.com/office/powerpoint/2010/main" val="3996279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2B5D1F-EF52-4DBD-AA85-0E941D66035B}" type="slidenum">
              <a:rPr lang="en-US"/>
              <a:pPr/>
              <a:t>26</a:t>
            </a:fld>
            <a:endParaRPr lang="en-US"/>
          </a:p>
        </p:txBody>
      </p:sp>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16348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27</a:t>
            </a:fld>
            <a:endParaRPr lang="en-US"/>
          </a:p>
        </p:txBody>
      </p:sp>
    </p:spTree>
    <p:extLst>
      <p:ext uri="{BB962C8B-B14F-4D97-AF65-F5344CB8AC3E}">
        <p14:creationId xmlns:p14="http://schemas.microsoft.com/office/powerpoint/2010/main" val="1490538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84E53-EF4B-43D9-AE97-D3BF0EBAE6B8}" type="slidenum">
              <a:rPr lang="en-US"/>
              <a:pPr/>
              <a:t>5</a:t>
            </a:fld>
            <a:endParaRPr lang="en-US"/>
          </a:p>
        </p:txBody>
      </p:sp>
      <p:sp>
        <p:nvSpPr>
          <p:cNvPr id="621570"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a14="http://schemas.microsoft.com/office/drawing/2010/main" xmlns="">
                <a:noFill/>
              </a14:hiddenFill>
            </a:ext>
          </a:extLst>
        </p:spPr>
      </p:sp>
      <p:sp>
        <p:nvSpPr>
          <p:cNvPr id="621571" name="Rectangle 3"/>
          <p:cNvSpPr>
            <a:spLocks noGrp="1" noChangeArrowheads="1"/>
          </p:cNvSpPr>
          <p:nvPr>
            <p:ph type="body" idx="1"/>
          </p:nvPr>
        </p:nvSpPr>
        <p:spPr>
          <a:xfrm>
            <a:off x="303425" y="3735229"/>
            <a:ext cx="8700311" cy="2989157"/>
          </a:xfrm>
          <a:noFill/>
          <a:ln/>
        </p:spPr>
        <p:txBody>
          <a:bodyPr lIns="92229" tIns="46898" rIns="92229" bIns="46898"/>
          <a:lstStyle/>
          <a:p>
            <a:pPr marL="0" marR="0" lvl="0" indent="0" algn="l" defTabSz="914400" rtl="0" eaLnBrk="1" fontAlgn="auto" latinLnBrk="0" hangingPunct="1">
              <a:lnSpc>
                <a:spcPct val="88000"/>
              </a:lnSpc>
              <a:spcBef>
                <a:spcPts val="0"/>
              </a:spcBef>
              <a:spcAft>
                <a:spcPts val="0"/>
              </a:spcAft>
              <a:buClrTx/>
              <a:buSzTx/>
              <a:buFontTx/>
              <a:buNone/>
              <a:tabLst/>
              <a:defRPr/>
            </a:pPr>
            <a:r>
              <a:rPr lang="en-US" sz="1200" dirty="0"/>
              <a:t>Quick question: how about breaking this into two parallel regions?</a:t>
            </a:r>
          </a:p>
          <a:p>
            <a:pPr marL="0" marR="0" lvl="0" indent="0" algn="l" defTabSz="914400" rtl="0" eaLnBrk="1" fontAlgn="auto" latinLnBrk="0" hangingPunct="1">
              <a:lnSpc>
                <a:spcPct val="88000"/>
              </a:lnSpc>
              <a:spcBef>
                <a:spcPts val="0"/>
              </a:spcBef>
              <a:spcAft>
                <a:spcPts val="0"/>
              </a:spcAft>
              <a:buClrTx/>
              <a:buSzTx/>
              <a:buFontTx/>
              <a:buNone/>
              <a:tabLst/>
              <a:defRPr/>
            </a:pPr>
            <a:r>
              <a:rPr lang="en-US" sz="1200" dirty="0"/>
              <a:t>If we break, then you might have to wake up threads again – might be costly. At a barrier, they spin.</a:t>
            </a:r>
          </a:p>
          <a:p>
            <a:pPr>
              <a:lnSpc>
                <a:spcPct val="88000"/>
              </a:lnSpc>
            </a:pPr>
            <a:endParaRPr lang="en-US" dirty="0"/>
          </a:p>
        </p:txBody>
      </p:sp>
    </p:spTree>
    <p:extLst>
      <p:ext uri="{BB962C8B-B14F-4D97-AF65-F5344CB8AC3E}">
        <p14:creationId xmlns:p14="http://schemas.microsoft.com/office/powerpoint/2010/main" val="920639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28</a:t>
            </a:fld>
            <a:endParaRPr lang="en-US"/>
          </a:p>
        </p:txBody>
      </p:sp>
    </p:spTree>
    <p:extLst>
      <p:ext uri="{BB962C8B-B14F-4D97-AF65-F5344CB8AC3E}">
        <p14:creationId xmlns:p14="http://schemas.microsoft.com/office/powerpoint/2010/main" val="1177266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29</a:t>
            </a:fld>
            <a:endParaRPr lang="en-US"/>
          </a:p>
        </p:txBody>
      </p:sp>
    </p:spTree>
    <p:extLst>
      <p:ext uri="{BB962C8B-B14F-4D97-AF65-F5344CB8AC3E}">
        <p14:creationId xmlns:p14="http://schemas.microsoft.com/office/powerpoint/2010/main" val="822608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30</a:t>
            </a:fld>
            <a:endParaRPr lang="en-US"/>
          </a:p>
        </p:txBody>
      </p:sp>
    </p:spTree>
    <p:extLst>
      <p:ext uri="{BB962C8B-B14F-4D97-AF65-F5344CB8AC3E}">
        <p14:creationId xmlns:p14="http://schemas.microsoft.com/office/powerpoint/2010/main" val="2734480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31</a:t>
            </a:fld>
            <a:endParaRPr lang="en-US"/>
          </a:p>
        </p:txBody>
      </p:sp>
    </p:spTree>
    <p:extLst>
      <p:ext uri="{BB962C8B-B14F-4D97-AF65-F5344CB8AC3E}">
        <p14:creationId xmlns:p14="http://schemas.microsoft.com/office/powerpoint/2010/main" val="3342826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33</a:t>
            </a:fld>
            <a:endParaRPr lang="en-US"/>
          </a:p>
        </p:txBody>
      </p:sp>
    </p:spTree>
    <p:extLst>
      <p:ext uri="{BB962C8B-B14F-4D97-AF65-F5344CB8AC3E}">
        <p14:creationId xmlns:p14="http://schemas.microsoft.com/office/powerpoint/2010/main" val="3053829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21D61-D015-4274-B894-314414003888}" type="slidenum">
              <a:rPr lang="en-US" smtClean="0"/>
              <a:pPr/>
              <a:t>34</a:t>
            </a:fld>
            <a:endParaRPr lang="en-US"/>
          </a:p>
        </p:txBody>
      </p:sp>
    </p:spTree>
    <p:extLst>
      <p:ext uri="{BB962C8B-B14F-4D97-AF65-F5344CB8AC3E}">
        <p14:creationId xmlns:p14="http://schemas.microsoft.com/office/powerpoint/2010/main" val="619200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35</a:t>
            </a:fld>
            <a:endParaRPr lang="en-US"/>
          </a:p>
        </p:txBody>
      </p:sp>
    </p:spTree>
    <p:extLst>
      <p:ext uri="{BB962C8B-B14F-4D97-AF65-F5344CB8AC3E}">
        <p14:creationId xmlns:p14="http://schemas.microsoft.com/office/powerpoint/2010/main" val="2216852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2B5D1F-EF52-4DBD-AA85-0E941D66035B}" type="slidenum">
              <a:rPr lang="en-US"/>
              <a:pPr/>
              <a:t>36</a:t>
            </a:fld>
            <a:endParaRPr lang="en-US"/>
          </a:p>
        </p:txBody>
      </p:sp>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90612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53</a:t>
            </a:fld>
            <a:endParaRPr lang="en-US"/>
          </a:p>
        </p:txBody>
      </p:sp>
    </p:spTree>
    <p:extLst>
      <p:ext uri="{BB962C8B-B14F-4D97-AF65-F5344CB8AC3E}">
        <p14:creationId xmlns:p14="http://schemas.microsoft.com/office/powerpoint/2010/main" val="2468931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1233987" y="726094"/>
            <a:ext cx="4835733" cy="3580528"/>
          </a:xfrm>
          <a:prstGeom prst="rect">
            <a:avLst/>
          </a:prstGeom>
          <a:solidFill>
            <a:srgbClr val="FFFFFF"/>
          </a:solidFill>
          <a:ln w="9525">
            <a:solidFill>
              <a:srgbClr val="000000"/>
            </a:solidFill>
            <a:miter lim="800000"/>
            <a:headEnd/>
            <a:tailEnd/>
          </a:ln>
        </p:spPr>
        <p:txBody>
          <a:bodyPr wrap="none" anchor="ctr"/>
          <a:lstStyle/>
          <a:p>
            <a:endParaRPr lang="en-US"/>
          </a:p>
        </p:txBody>
      </p:sp>
      <p:sp>
        <p:nvSpPr>
          <p:cNvPr id="73731" name="Rectangle 2"/>
          <p:cNvSpPr txBox="1">
            <a:spLocks noGrp="1" noChangeArrowheads="1"/>
          </p:cNvSpPr>
          <p:nvPr>
            <p:ph type="body"/>
          </p:nvPr>
        </p:nvSpPr>
        <p:spPr>
          <a:xfrm>
            <a:off x="974391" y="4554201"/>
            <a:ext cx="5354925" cy="4314943"/>
          </a:xfrm>
          <a:noFill/>
          <a:ln/>
        </p:spPr>
        <p:txBody>
          <a:bodyPr wrap="none" lIns="95088" tIns="47544" rIns="95088" bIns="47544" anchor="ctr"/>
          <a:lstStyle/>
          <a:p>
            <a:endParaRPr lang="en-US"/>
          </a:p>
        </p:txBody>
      </p:sp>
    </p:spTree>
    <p:extLst>
      <p:ext uri="{BB962C8B-B14F-4D97-AF65-F5344CB8AC3E}">
        <p14:creationId xmlns:p14="http://schemas.microsoft.com/office/powerpoint/2010/main" val="254155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B376EB-81C6-47D3-BEDF-EFF8A67DF929}" type="slidenum">
              <a:rPr lang="en-US"/>
              <a:pPr/>
              <a:t>6</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92986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82498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539203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65</a:t>
            </a:fld>
            <a:endParaRPr lang="en-US"/>
          </a:p>
        </p:txBody>
      </p:sp>
    </p:spTree>
    <p:extLst>
      <p:ext uri="{BB962C8B-B14F-4D97-AF65-F5344CB8AC3E}">
        <p14:creationId xmlns:p14="http://schemas.microsoft.com/office/powerpoint/2010/main" val="1926987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66</a:t>
            </a:fld>
            <a:endParaRPr lang="en-US"/>
          </a:p>
        </p:txBody>
      </p:sp>
    </p:spTree>
    <p:extLst>
      <p:ext uri="{BB962C8B-B14F-4D97-AF65-F5344CB8AC3E}">
        <p14:creationId xmlns:p14="http://schemas.microsoft.com/office/powerpoint/2010/main" val="629872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4786CB-D36A-4226-A8F6-48EADB79F334}" type="slidenum">
              <a:rPr lang="en-US"/>
              <a:pPr/>
              <a:t>7</a:t>
            </a:fld>
            <a:endParaRPr lang="en-US"/>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8457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03959C-E0D8-4233-AAEB-7287D79C9971}" type="slidenum">
              <a:rPr lang="en-US"/>
              <a:pPr/>
              <a:t>8</a:t>
            </a:fld>
            <a:endParaRPr lang="en-US"/>
          </a:p>
        </p:txBody>
      </p:sp>
      <p:sp>
        <p:nvSpPr>
          <p:cNvPr id="592898" name="Rectangle 2"/>
          <p:cNvSpPr>
            <a:spLocks noGrp="1" noRot="1" noChangeAspect="1" noChangeArrowheads="1" noTextEdit="1"/>
          </p:cNvSpPr>
          <p:nvPr>
            <p:ph type="sldImg"/>
          </p:nvPr>
        </p:nvSpPr>
        <p:spPr>
          <a:xfrm>
            <a:off x="2192338" y="650875"/>
            <a:ext cx="4676775" cy="2632075"/>
          </a:xfrm>
          <a:ln/>
        </p:spPr>
      </p:sp>
      <p:sp>
        <p:nvSpPr>
          <p:cNvPr id="592899" name="Rectangle 3"/>
          <p:cNvSpPr>
            <a:spLocks noGrp="1" noChangeArrowheads="1"/>
          </p:cNvSpPr>
          <p:nvPr>
            <p:ph type="body" idx="1"/>
          </p:nvPr>
        </p:nvSpPr>
        <p:spPr>
          <a:xfrm>
            <a:off x="309881" y="3389578"/>
            <a:ext cx="8698159" cy="2845541"/>
          </a:xfrm>
        </p:spPr>
        <p:txBody>
          <a:bodyPr/>
          <a:lstStyle/>
          <a:p>
            <a:endParaRPr lang="en-US" dirty="0"/>
          </a:p>
        </p:txBody>
      </p:sp>
    </p:spTree>
    <p:extLst>
      <p:ext uri="{BB962C8B-B14F-4D97-AF65-F5344CB8AC3E}">
        <p14:creationId xmlns:p14="http://schemas.microsoft.com/office/powerpoint/2010/main" val="2396997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C621E-15B8-42C1-9C7F-572A3DEB6472}" type="slidenum">
              <a:rPr lang="en-US"/>
              <a:pPr/>
              <a:t>9</a:t>
            </a:fld>
            <a:endParaRPr lang="en-US"/>
          </a:p>
        </p:txBody>
      </p:sp>
      <p:sp>
        <p:nvSpPr>
          <p:cNvPr id="594946" name="Rectangle 2"/>
          <p:cNvSpPr>
            <a:spLocks noGrp="1" noRot="1" noChangeAspect="1" noChangeArrowheads="1" noTextEdit="1"/>
          </p:cNvSpPr>
          <p:nvPr>
            <p:ph type="sldImg"/>
          </p:nvPr>
        </p:nvSpPr>
        <p:spPr>
          <a:ln/>
        </p:spPr>
      </p:sp>
      <p:sp>
        <p:nvSpPr>
          <p:cNvPr id="59494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4310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49DAD5-3AC8-40DA-8E05-DF86F1C6382F}" type="slidenum">
              <a:rPr lang="en-US"/>
              <a:pPr/>
              <a:t>10</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0960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599940-50BD-4278-8907-DAF2298812DE}" type="slidenum">
              <a:rPr lang="en-US"/>
              <a:pPr/>
              <a:t>11</a:t>
            </a:fld>
            <a:endParaRPr lang="en-US"/>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pPr>
              <a:lnSpc>
                <a:spcPct val="90000"/>
              </a:lnSpc>
            </a:pPr>
            <a:endParaRPr lang="en-US" dirty="0"/>
          </a:p>
        </p:txBody>
      </p:sp>
    </p:spTree>
    <p:extLst>
      <p:ext uri="{BB962C8B-B14F-4D97-AF65-F5344CB8AC3E}">
        <p14:creationId xmlns:p14="http://schemas.microsoft.com/office/powerpoint/2010/main" val="245439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D7FB8-DFB3-4725-A756-F2EB9E8CE1A3}" type="slidenum">
              <a:rPr lang="en-US"/>
              <a:pPr/>
              <a:t>12</a:t>
            </a:fld>
            <a:endParaRPr lang="en-US"/>
          </a:p>
        </p:txBody>
      </p:sp>
      <p:sp>
        <p:nvSpPr>
          <p:cNvPr id="601090" name="Rectangle 2"/>
          <p:cNvSpPr>
            <a:spLocks noGrp="1" noRot="1" noChangeAspect="1" noChangeArrowheads="1" noTextEdit="1"/>
          </p:cNvSpPr>
          <p:nvPr>
            <p:ph type="sldImg"/>
          </p:nvPr>
        </p:nvSpPr>
        <p:spPr>
          <a:xfrm>
            <a:off x="1547813" y="285750"/>
            <a:ext cx="5973762" cy="3360738"/>
          </a:xfrm>
          <a:ln w="12700" cap="flat">
            <a:solidFill>
              <a:schemeClr val="tx1"/>
            </a:solidFill>
          </a:ln>
          <a:extLst>
            <a:ext uri="{909E8E84-426E-40dd-AFC4-6F175D3DCCD1}">
              <a14:hiddenFill xmlns:a14="http://schemas.microsoft.com/office/drawing/2010/main" xmlns="">
                <a:noFill/>
              </a14:hiddenFill>
            </a:ext>
          </a:extLst>
        </p:spPr>
      </p:sp>
      <p:sp>
        <p:nvSpPr>
          <p:cNvPr id="601091" name="Rectangle 3"/>
          <p:cNvSpPr>
            <a:spLocks noGrp="1" noChangeArrowheads="1"/>
          </p:cNvSpPr>
          <p:nvPr>
            <p:ph type="body" idx="1"/>
          </p:nvPr>
        </p:nvSpPr>
        <p:spPr>
          <a:xfrm>
            <a:off x="303425" y="3735229"/>
            <a:ext cx="8700311" cy="2989157"/>
          </a:xfrm>
          <a:noFill/>
          <a:ln/>
        </p:spPr>
        <p:txBody>
          <a:bodyPr lIns="92229" tIns="46898" rIns="92229" bIns="46898"/>
          <a:lstStyle/>
          <a:p>
            <a:endParaRPr lang="en-US" dirty="0"/>
          </a:p>
        </p:txBody>
      </p:sp>
    </p:spTree>
    <p:extLst>
      <p:ext uri="{BB962C8B-B14F-4D97-AF65-F5344CB8AC3E}">
        <p14:creationId xmlns:p14="http://schemas.microsoft.com/office/powerpoint/2010/main" val="2184426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625268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 id="2147483740" r:id="rId25"/>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6.xml"/><Relationship Id="rId5" Type="http://schemas.openxmlformats.org/officeDocument/2006/relationships/image" Target="../media/image260.png"/><Relationship Id="rId4" Type="http://schemas.openxmlformats.org/officeDocument/2006/relationships/image" Target="../media/image25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58.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nccs.gov/wp-content/training/scaling_workshop_pdfs/threadsRus.pdf" TargetMode="External"/><Relationship Id="rId7" Type="http://schemas.openxmlformats.org/officeDocument/2006/relationships/hyperlink" Target="https://www.openmp.org/wp-content/uploads/OpenMPRef-5.0-111802-print.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openmp.org/" TargetMode="External"/><Relationship Id="rId5" Type="http://schemas.openxmlformats.org/officeDocument/2006/relationships/hyperlink" Target="https://computing.llnl.gov/tutorials/openMP/" TargetMode="External"/><Relationship Id="rId4" Type="http://schemas.openxmlformats.org/officeDocument/2006/relationships/hyperlink" Target="http://openmp.org/mp-documents/omp-hands-on-SC08.pdf"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qjdv-xdLWAhWB7oMKHX5WA0wQjRwIBw&amp;url=http://b2b.gigabyte.com/Server-Motherboard/GA-7PESH2-rev-10&amp;psig=AOvVaw0zjCYrFDPoOqfpayG79IK1&amp;ust=1507054439319878" TargetMode="External"/><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BtJveydLWAhWq1IMKHU-jClsQjRwIBw&amp;url=http://www.esaitech.com/server-board-ethernet-s4600lt2.html&amp;psig=AOvVaw0zjCYrFDPoOqfpayG79IK1&amp;ust=1507054439319878" TargetMode="External"/><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8.xml"/><Relationship Id="rId5" Type="http://schemas.openxmlformats.org/officeDocument/2006/relationships/hyperlink" Target="https://people.freebsd.org/~lstewart/articles/cpumemory.pdf" TargetMode="External"/><Relationship Id="rId4" Type="http://schemas.openxmlformats.org/officeDocument/2006/relationships/image" Target="../media/image1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qjdv-xdLWAhWB7oMKHX5WA0wQjRwIBw&amp;url=http://b2b.gigabyte.com/Server-Motherboard/GA-7PESH2-rev-10&amp;psig=AOvVaw0zjCYrFDPoOqfpayG79IK1&amp;ust=1507054439319878" TargetMode="External"/><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www.morganclaypool.com/doi/abs/10.2200/S00346ED1V01Y201104CAC016"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r>
              <a:rPr lang="en-US" sz="2400" dirty="0"/>
              <a:t/>
            </a:r>
            <a:br>
              <a:rPr lang="en-US" sz="2400" dirty="0"/>
            </a:br>
            <a:r>
              <a:rPr lang="en-US" sz="2400" dirty="0"/>
              <a:t>[Spring 2020]</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22</a:t>
            </a:r>
          </a:p>
          <a:p>
            <a:r>
              <a:rPr lang="en-US" dirty="0"/>
              <a:t>03/13/2020</a:t>
            </a:r>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2020</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ChangeArrowheads="1"/>
          </p:cNvSpPr>
          <p:nvPr/>
        </p:nvSpPr>
        <p:spPr bwMode="auto">
          <a:xfrm>
            <a:off x="1935163" y="1400178"/>
            <a:ext cx="4032250" cy="4892675"/>
          </a:xfrm>
          <a:prstGeom prst="rect">
            <a:avLst/>
          </a:prstGeom>
          <a:solidFill>
            <a:schemeClr val="bg1"/>
          </a:solid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Arial" panose="020B0604020202020204" pitchFamily="34" charset="0"/>
            </a:endParaRPr>
          </a:p>
        </p:txBody>
      </p:sp>
      <p:sp>
        <p:nvSpPr>
          <p:cNvPr id="595971" name="Rectangle 3"/>
          <p:cNvSpPr>
            <a:spLocks noChangeArrowheads="1"/>
          </p:cNvSpPr>
          <p:nvPr/>
        </p:nvSpPr>
        <p:spPr bwMode="auto">
          <a:xfrm>
            <a:off x="6189265" y="1485903"/>
            <a:ext cx="4032250" cy="4892675"/>
          </a:xfrm>
          <a:prstGeom prst="rect">
            <a:avLst/>
          </a:prstGeom>
          <a:solidFill>
            <a:schemeClr val="bg1"/>
          </a:solidFill>
          <a:ln>
            <a:noFill/>
          </a:ln>
          <a:effectLst/>
          <a:extLs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Arial" panose="020B0604020202020204" pitchFamily="34" charset="0"/>
            </a:endParaRPr>
          </a:p>
        </p:txBody>
      </p:sp>
      <p:sp>
        <p:nvSpPr>
          <p:cNvPr id="595972" name="Rectangle 4"/>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dirty="0"/>
              <a:t>Race conditions (data hazards) – two possible scenarios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10</a:t>
            </a:fld>
            <a:endParaRPr lang="en-US" altLang="en-US"/>
          </a:p>
        </p:txBody>
      </p:sp>
      <p:sp>
        <p:nvSpPr>
          <p:cNvPr id="595973" name="Text Box 5"/>
          <p:cNvSpPr txBox="1">
            <a:spLocks noChangeArrowheads="1"/>
          </p:cNvSpPr>
          <p:nvPr/>
        </p:nvSpPr>
        <p:spPr bwMode="auto">
          <a:xfrm>
            <a:off x="2134698" y="1341442"/>
            <a:ext cx="909031" cy="584775"/>
          </a:xfrm>
          <a:prstGeom prst="rect">
            <a:avLst/>
          </a:prstGeom>
          <a:noFill/>
          <a:ln w="6350" algn="ctr">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dirty="0">
                <a:solidFill>
                  <a:srgbClr val="C00000"/>
                </a:solidFill>
              </a:rPr>
              <a:t>Value of </a:t>
            </a:r>
          </a:p>
          <a:p>
            <a:pPr algn="ctr" eaLnBrk="0" hangingPunct="0"/>
            <a:r>
              <a:rPr lang="en-US" sz="1600" dirty="0">
                <a:solidFill>
                  <a:srgbClr val="C00000"/>
                </a:solidFill>
              </a:rPr>
              <a:t>sum</a:t>
            </a:r>
          </a:p>
        </p:txBody>
      </p:sp>
      <p:sp>
        <p:nvSpPr>
          <p:cNvPr id="595974" name="Text Box 6"/>
          <p:cNvSpPr txBox="1">
            <a:spLocks noChangeArrowheads="1"/>
          </p:cNvSpPr>
          <p:nvPr/>
        </p:nvSpPr>
        <p:spPr bwMode="auto">
          <a:xfrm>
            <a:off x="3526467" y="1362078"/>
            <a:ext cx="93378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dirty="0">
                <a:solidFill>
                  <a:srgbClr val="0000FF"/>
                </a:solidFill>
              </a:rPr>
              <a:t>Thread A</a:t>
            </a:r>
          </a:p>
        </p:txBody>
      </p:sp>
      <p:sp>
        <p:nvSpPr>
          <p:cNvPr id="595975" name="Text Box 7"/>
          <p:cNvSpPr txBox="1">
            <a:spLocks noChangeArrowheads="1"/>
          </p:cNvSpPr>
          <p:nvPr/>
        </p:nvSpPr>
        <p:spPr bwMode="auto">
          <a:xfrm>
            <a:off x="4744108" y="1362078"/>
            <a:ext cx="92737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a:solidFill>
                  <a:schemeClr val="tx2"/>
                </a:solidFill>
              </a:rPr>
              <a:t>Thread B</a:t>
            </a:r>
          </a:p>
        </p:txBody>
      </p:sp>
      <p:sp>
        <p:nvSpPr>
          <p:cNvPr id="595976" name="Text Box 8"/>
          <p:cNvSpPr txBox="1">
            <a:spLocks noChangeArrowheads="1"/>
          </p:cNvSpPr>
          <p:nvPr/>
        </p:nvSpPr>
        <p:spPr bwMode="auto">
          <a:xfrm>
            <a:off x="2259955" y="1916116"/>
            <a:ext cx="756938"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dirty="0"/>
              <a:t>11.667</a:t>
            </a:r>
          </a:p>
        </p:txBody>
      </p:sp>
      <p:sp>
        <p:nvSpPr>
          <p:cNvPr id="595977" name="Line 9"/>
          <p:cNvSpPr>
            <a:spLocks noChangeShapeType="1"/>
          </p:cNvSpPr>
          <p:nvPr/>
        </p:nvSpPr>
        <p:spPr bwMode="auto">
          <a:xfrm>
            <a:off x="3142571" y="2090738"/>
            <a:ext cx="848405" cy="0"/>
          </a:xfrm>
          <a:prstGeom prst="line">
            <a:avLst/>
          </a:prstGeom>
          <a:noFill/>
          <a:ln w="50800">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5978" name="Line 10"/>
          <p:cNvSpPr>
            <a:spLocks noChangeShapeType="1"/>
          </p:cNvSpPr>
          <p:nvPr/>
        </p:nvSpPr>
        <p:spPr bwMode="auto">
          <a:xfrm>
            <a:off x="3986213" y="1719266"/>
            <a:ext cx="0" cy="685800"/>
          </a:xfrm>
          <a:prstGeom prst="line">
            <a:avLst/>
          </a:prstGeom>
          <a:noFill/>
          <a:ln w="508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5979" name="Text Box 11"/>
          <p:cNvSpPr txBox="1">
            <a:spLocks noChangeArrowheads="1"/>
          </p:cNvSpPr>
          <p:nvPr/>
        </p:nvSpPr>
        <p:spPr bwMode="auto">
          <a:xfrm>
            <a:off x="3614896" y="2520953"/>
            <a:ext cx="755335"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dirty="0">
                <a:solidFill>
                  <a:srgbClr val="0000FF"/>
                </a:solidFill>
              </a:rPr>
              <a:t>+3.765</a:t>
            </a:r>
          </a:p>
        </p:txBody>
      </p:sp>
      <p:sp>
        <p:nvSpPr>
          <p:cNvPr id="595980" name="Line 12"/>
          <p:cNvSpPr>
            <a:spLocks noChangeShapeType="1"/>
          </p:cNvSpPr>
          <p:nvPr/>
        </p:nvSpPr>
        <p:spPr bwMode="auto">
          <a:xfrm flipH="1" flipV="1">
            <a:off x="3160713" y="3307145"/>
            <a:ext cx="830263" cy="8737"/>
          </a:xfrm>
          <a:prstGeom prst="line">
            <a:avLst/>
          </a:prstGeom>
          <a:noFill/>
          <a:ln w="50800">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5981" name="Text Box 13"/>
          <p:cNvSpPr txBox="1">
            <a:spLocks noChangeArrowheads="1"/>
          </p:cNvSpPr>
          <p:nvPr/>
        </p:nvSpPr>
        <p:spPr bwMode="auto">
          <a:xfrm>
            <a:off x="2213920" y="3154366"/>
            <a:ext cx="75693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a:t>15.432</a:t>
            </a:r>
          </a:p>
        </p:txBody>
      </p:sp>
      <p:sp>
        <p:nvSpPr>
          <p:cNvPr id="595982" name="Text Box 14"/>
          <p:cNvSpPr txBox="1">
            <a:spLocks noChangeArrowheads="1"/>
          </p:cNvSpPr>
          <p:nvPr/>
        </p:nvSpPr>
        <p:spPr bwMode="auto">
          <a:xfrm>
            <a:off x="2204395" y="3611566"/>
            <a:ext cx="75693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a:t>15.432</a:t>
            </a:r>
          </a:p>
        </p:txBody>
      </p:sp>
      <p:sp>
        <p:nvSpPr>
          <p:cNvPr id="595983" name="Line 15"/>
          <p:cNvSpPr>
            <a:spLocks noChangeShapeType="1"/>
          </p:cNvSpPr>
          <p:nvPr/>
        </p:nvSpPr>
        <p:spPr bwMode="auto">
          <a:xfrm>
            <a:off x="5197475" y="1719266"/>
            <a:ext cx="0" cy="2286000"/>
          </a:xfrm>
          <a:prstGeom prst="line">
            <a:avLst/>
          </a:prstGeom>
          <a:noFill/>
          <a:ln w="508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5984" name="Text Box 16"/>
          <p:cNvSpPr txBox="1">
            <a:spLocks noChangeArrowheads="1"/>
          </p:cNvSpPr>
          <p:nvPr/>
        </p:nvSpPr>
        <p:spPr bwMode="auto">
          <a:xfrm>
            <a:off x="4767195" y="4157666"/>
            <a:ext cx="801822"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dirty="0">
                <a:solidFill>
                  <a:schemeClr val="tx2"/>
                </a:solidFill>
              </a:rPr>
              <a:t>+ 3.563</a:t>
            </a:r>
          </a:p>
        </p:txBody>
      </p:sp>
      <p:sp>
        <p:nvSpPr>
          <p:cNvPr id="595985" name="Line 17"/>
          <p:cNvSpPr>
            <a:spLocks noChangeShapeType="1"/>
          </p:cNvSpPr>
          <p:nvPr/>
        </p:nvSpPr>
        <p:spPr bwMode="auto">
          <a:xfrm>
            <a:off x="5197475" y="4614866"/>
            <a:ext cx="0" cy="114300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Arial" panose="020B0604020202020204" pitchFamily="34" charset="0"/>
            </a:endParaRPr>
          </a:p>
        </p:txBody>
      </p:sp>
      <p:sp>
        <p:nvSpPr>
          <p:cNvPr id="595986" name="Text Box 18"/>
          <p:cNvSpPr txBox="1">
            <a:spLocks noChangeArrowheads="1"/>
          </p:cNvSpPr>
          <p:nvPr/>
        </p:nvSpPr>
        <p:spPr bwMode="auto">
          <a:xfrm>
            <a:off x="2234557" y="4821241"/>
            <a:ext cx="75693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dirty="0"/>
              <a:t>18.995</a:t>
            </a:r>
          </a:p>
        </p:txBody>
      </p:sp>
      <p:sp>
        <p:nvSpPr>
          <p:cNvPr id="595987" name="Text Box 19"/>
          <p:cNvSpPr txBox="1">
            <a:spLocks noChangeArrowheads="1"/>
          </p:cNvSpPr>
          <p:nvPr/>
        </p:nvSpPr>
        <p:spPr bwMode="auto">
          <a:xfrm>
            <a:off x="6632086" y="1333504"/>
            <a:ext cx="909031"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dirty="0">
                <a:solidFill>
                  <a:srgbClr val="C00000"/>
                </a:solidFill>
              </a:rPr>
              <a:t>Value of </a:t>
            </a:r>
          </a:p>
          <a:p>
            <a:pPr algn="ctr" eaLnBrk="0" hangingPunct="0"/>
            <a:r>
              <a:rPr lang="en-US" sz="1600" dirty="0">
                <a:solidFill>
                  <a:srgbClr val="C00000"/>
                </a:solidFill>
              </a:rPr>
              <a:t>sum</a:t>
            </a:r>
          </a:p>
        </p:txBody>
      </p:sp>
      <p:sp>
        <p:nvSpPr>
          <p:cNvPr id="595988" name="Text Box 20"/>
          <p:cNvSpPr txBox="1">
            <a:spLocks noChangeArrowheads="1"/>
          </p:cNvSpPr>
          <p:nvPr/>
        </p:nvSpPr>
        <p:spPr bwMode="auto">
          <a:xfrm>
            <a:off x="7858754" y="1354141"/>
            <a:ext cx="93378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a:solidFill>
                  <a:srgbClr val="0000FF"/>
                </a:solidFill>
              </a:rPr>
              <a:t>Thread A</a:t>
            </a:r>
          </a:p>
        </p:txBody>
      </p:sp>
      <p:sp>
        <p:nvSpPr>
          <p:cNvPr id="595989" name="Text Box 21"/>
          <p:cNvSpPr txBox="1">
            <a:spLocks noChangeArrowheads="1"/>
          </p:cNvSpPr>
          <p:nvPr/>
        </p:nvSpPr>
        <p:spPr bwMode="auto">
          <a:xfrm>
            <a:off x="9089096" y="1354141"/>
            <a:ext cx="92737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a:solidFill>
                  <a:schemeClr val="tx2"/>
                </a:solidFill>
              </a:rPr>
              <a:t>Thread B</a:t>
            </a:r>
          </a:p>
        </p:txBody>
      </p:sp>
      <p:sp>
        <p:nvSpPr>
          <p:cNvPr id="595990" name="Text Box 22"/>
          <p:cNvSpPr txBox="1">
            <a:spLocks noChangeArrowheads="1"/>
          </p:cNvSpPr>
          <p:nvPr/>
        </p:nvSpPr>
        <p:spPr bwMode="auto">
          <a:xfrm>
            <a:off x="6722418" y="1963741"/>
            <a:ext cx="756938"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dirty="0"/>
              <a:t>11.667</a:t>
            </a:r>
          </a:p>
        </p:txBody>
      </p:sp>
      <p:sp>
        <p:nvSpPr>
          <p:cNvPr id="595991" name="Line 23"/>
          <p:cNvSpPr>
            <a:spLocks noChangeShapeType="1"/>
          </p:cNvSpPr>
          <p:nvPr/>
        </p:nvSpPr>
        <p:spPr bwMode="auto">
          <a:xfrm>
            <a:off x="7620001" y="2078456"/>
            <a:ext cx="684213" cy="13872"/>
          </a:xfrm>
          <a:prstGeom prst="line">
            <a:avLst/>
          </a:prstGeom>
          <a:noFill/>
          <a:ln w="50800">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5992" name="Line 24"/>
          <p:cNvSpPr>
            <a:spLocks noChangeShapeType="1"/>
          </p:cNvSpPr>
          <p:nvPr/>
        </p:nvSpPr>
        <p:spPr bwMode="auto">
          <a:xfrm>
            <a:off x="8315325" y="1711328"/>
            <a:ext cx="0" cy="685800"/>
          </a:xfrm>
          <a:prstGeom prst="line">
            <a:avLst/>
          </a:prstGeom>
          <a:noFill/>
          <a:ln w="508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5993" name="Text Box 25"/>
          <p:cNvSpPr txBox="1">
            <a:spLocks noChangeArrowheads="1"/>
          </p:cNvSpPr>
          <p:nvPr/>
        </p:nvSpPr>
        <p:spPr bwMode="auto">
          <a:xfrm>
            <a:off x="7936467" y="2464382"/>
            <a:ext cx="755335"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dirty="0">
                <a:solidFill>
                  <a:srgbClr val="0000FF"/>
                </a:solidFill>
              </a:rPr>
              <a:t>+3.765</a:t>
            </a:r>
          </a:p>
        </p:txBody>
      </p:sp>
      <p:sp>
        <p:nvSpPr>
          <p:cNvPr id="595994" name="Line 26"/>
          <p:cNvSpPr>
            <a:spLocks noChangeShapeType="1"/>
          </p:cNvSpPr>
          <p:nvPr/>
        </p:nvSpPr>
        <p:spPr bwMode="auto">
          <a:xfrm flipH="1">
            <a:off x="7619998" y="3773491"/>
            <a:ext cx="694136" cy="0"/>
          </a:xfrm>
          <a:prstGeom prst="line">
            <a:avLst/>
          </a:prstGeom>
          <a:noFill/>
          <a:ln w="50800">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5995" name="Text Box 27"/>
          <p:cNvSpPr txBox="1">
            <a:spLocks noChangeArrowheads="1"/>
          </p:cNvSpPr>
          <p:nvPr/>
        </p:nvSpPr>
        <p:spPr bwMode="auto">
          <a:xfrm>
            <a:off x="6722418" y="3106741"/>
            <a:ext cx="756938"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a:t>11.667</a:t>
            </a:r>
          </a:p>
        </p:txBody>
      </p:sp>
      <p:sp>
        <p:nvSpPr>
          <p:cNvPr id="595996" name="Text Box 28"/>
          <p:cNvSpPr txBox="1">
            <a:spLocks noChangeArrowheads="1"/>
          </p:cNvSpPr>
          <p:nvPr/>
        </p:nvSpPr>
        <p:spPr bwMode="auto">
          <a:xfrm>
            <a:off x="6722420" y="3640141"/>
            <a:ext cx="75693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a:t>15.432</a:t>
            </a:r>
          </a:p>
        </p:txBody>
      </p:sp>
      <p:sp>
        <p:nvSpPr>
          <p:cNvPr id="595997" name="Line 29"/>
          <p:cNvSpPr>
            <a:spLocks noChangeShapeType="1"/>
          </p:cNvSpPr>
          <p:nvPr/>
        </p:nvSpPr>
        <p:spPr bwMode="auto">
          <a:xfrm>
            <a:off x="9540875" y="1711328"/>
            <a:ext cx="0" cy="2286000"/>
          </a:xfrm>
          <a:prstGeom prst="line">
            <a:avLst/>
          </a:prstGeom>
          <a:noFill/>
          <a:ln w="508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5998" name="Text Box 30"/>
          <p:cNvSpPr txBox="1">
            <a:spLocks noChangeArrowheads="1"/>
          </p:cNvSpPr>
          <p:nvPr/>
        </p:nvSpPr>
        <p:spPr bwMode="auto">
          <a:xfrm>
            <a:off x="9132027" y="4165979"/>
            <a:ext cx="801822"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dirty="0">
                <a:solidFill>
                  <a:schemeClr val="tx2"/>
                </a:solidFill>
              </a:rPr>
              <a:t>+ 3.563</a:t>
            </a:r>
          </a:p>
        </p:txBody>
      </p:sp>
      <p:sp>
        <p:nvSpPr>
          <p:cNvPr id="595999" name="Line 31"/>
          <p:cNvSpPr>
            <a:spLocks noChangeShapeType="1"/>
          </p:cNvSpPr>
          <p:nvPr/>
        </p:nvSpPr>
        <p:spPr bwMode="auto">
          <a:xfrm>
            <a:off x="9540875" y="4606928"/>
            <a:ext cx="0" cy="114300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Arial" panose="020B0604020202020204" pitchFamily="34" charset="0"/>
            </a:endParaRPr>
          </a:p>
        </p:txBody>
      </p:sp>
      <p:sp>
        <p:nvSpPr>
          <p:cNvPr id="596000" name="Text Box 32"/>
          <p:cNvSpPr txBox="1">
            <a:spLocks noChangeArrowheads="1"/>
          </p:cNvSpPr>
          <p:nvPr/>
        </p:nvSpPr>
        <p:spPr bwMode="auto">
          <a:xfrm>
            <a:off x="6714789" y="4808125"/>
            <a:ext cx="75693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1600" dirty="0"/>
              <a:t>15.230</a:t>
            </a:r>
          </a:p>
        </p:txBody>
      </p:sp>
      <p:sp>
        <p:nvSpPr>
          <p:cNvPr id="596001" name="Line 33"/>
          <p:cNvSpPr>
            <a:spLocks noChangeShapeType="1"/>
          </p:cNvSpPr>
          <p:nvPr/>
        </p:nvSpPr>
        <p:spPr bwMode="auto">
          <a:xfrm>
            <a:off x="3986213" y="3014666"/>
            <a:ext cx="0" cy="2743200"/>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Arial" panose="020B0604020202020204" pitchFamily="34" charset="0"/>
            </a:endParaRPr>
          </a:p>
        </p:txBody>
      </p:sp>
      <p:sp>
        <p:nvSpPr>
          <p:cNvPr id="596002" name="Line 34"/>
          <p:cNvSpPr>
            <a:spLocks noChangeShapeType="1"/>
          </p:cNvSpPr>
          <p:nvPr/>
        </p:nvSpPr>
        <p:spPr bwMode="auto">
          <a:xfrm>
            <a:off x="8315325" y="2833692"/>
            <a:ext cx="0" cy="2916237"/>
          </a:xfrm>
          <a:prstGeom prst="line">
            <a:avLst/>
          </a:prstGeom>
          <a:noFill/>
          <a:ln w="50800">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Arial" panose="020B0604020202020204" pitchFamily="34" charset="0"/>
            </a:endParaRPr>
          </a:p>
        </p:txBody>
      </p:sp>
      <p:grpSp>
        <p:nvGrpSpPr>
          <p:cNvPr id="5" name="Group 4"/>
          <p:cNvGrpSpPr/>
          <p:nvPr/>
        </p:nvGrpSpPr>
        <p:grpSpPr>
          <a:xfrm>
            <a:off x="3160712" y="4873629"/>
            <a:ext cx="2019301" cy="273050"/>
            <a:chOff x="3160712" y="4873629"/>
            <a:chExt cx="2019301" cy="273050"/>
          </a:xfrm>
        </p:grpSpPr>
        <p:sp>
          <p:nvSpPr>
            <p:cNvPr id="596004" name="Line 36"/>
            <p:cNvSpPr>
              <a:spLocks noChangeShapeType="1"/>
            </p:cNvSpPr>
            <p:nvPr/>
          </p:nvSpPr>
          <p:spPr bwMode="auto">
            <a:xfrm flipH="1">
              <a:off x="3160712" y="4999041"/>
              <a:ext cx="679450" cy="0"/>
            </a:xfrm>
            <a:prstGeom prst="line">
              <a:avLst/>
            </a:prstGeom>
            <a:noFill/>
            <a:ln w="50800">
              <a:solidFill>
                <a:srgbClr val="44546A"/>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6005" name="Line 37"/>
            <p:cNvSpPr>
              <a:spLocks noChangeShapeType="1"/>
            </p:cNvSpPr>
            <p:nvPr/>
          </p:nvSpPr>
          <p:spPr bwMode="auto">
            <a:xfrm flipH="1">
              <a:off x="4138613" y="4999041"/>
              <a:ext cx="1041400" cy="0"/>
            </a:xfrm>
            <a:prstGeom prst="line">
              <a:avLst/>
            </a:prstGeom>
            <a:noFill/>
            <a:ln w="508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96008" name="Oval 40"/>
            <p:cNvSpPr>
              <a:spLocks noChangeArrowheads="1"/>
            </p:cNvSpPr>
            <p:nvPr/>
          </p:nvSpPr>
          <p:spPr bwMode="auto">
            <a:xfrm>
              <a:off x="3836593" y="4873629"/>
              <a:ext cx="298450" cy="273050"/>
            </a:xfrm>
            <a:prstGeom prst="ellipse">
              <a:avLst/>
            </a:prstGeom>
            <a:solidFill>
              <a:schemeClr val="bg1"/>
            </a:solidFill>
            <a:ln w="57150">
              <a:solidFill>
                <a:schemeClr val="tx2"/>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596011" name="Rectangle 43"/>
          <p:cNvSpPr>
            <a:spLocks noChangeArrowheads="1"/>
          </p:cNvSpPr>
          <p:nvPr/>
        </p:nvSpPr>
        <p:spPr bwMode="auto">
          <a:xfrm>
            <a:off x="3759994" y="5025235"/>
            <a:ext cx="442912" cy="171450"/>
          </a:xfrm>
          <a:prstGeom prst="rect">
            <a:avLst/>
          </a:prstGeom>
          <a:solidFill>
            <a:schemeClr val="bg1"/>
          </a:solidFill>
          <a:ln>
            <a:noFill/>
          </a:ln>
          <a:effectLst/>
          <a:extLs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6013" name="Line 45"/>
          <p:cNvSpPr>
            <a:spLocks noChangeShapeType="1"/>
          </p:cNvSpPr>
          <p:nvPr/>
        </p:nvSpPr>
        <p:spPr bwMode="auto">
          <a:xfrm flipH="1">
            <a:off x="3985022" y="4901013"/>
            <a:ext cx="1191" cy="301228"/>
          </a:xfrm>
          <a:prstGeom prst="line">
            <a:avLst/>
          </a:prstGeom>
          <a:noFill/>
          <a:ln w="5715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endParaRPr lang="en-US"/>
          </a:p>
        </p:txBody>
      </p:sp>
      <p:grpSp>
        <p:nvGrpSpPr>
          <p:cNvPr id="4" name="Group 3"/>
          <p:cNvGrpSpPr/>
          <p:nvPr/>
        </p:nvGrpSpPr>
        <p:grpSpPr>
          <a:xfrm>
            <a:off x="3170298" y="3663179"/>
            <a:ext cx="2000190" cy="273050"/>
            <a:chOff x="3170298" y="3663179"/>
            <a:chExt cx="2000190" cy="273050"/>
          </a:xfrm>
        </p:grpSpPr>
        <p:sp>
          <p:nvSpPr>
            <p:cNvPr id="596014" name="Line 46"/>
            <p:cNvSpPr>
              <a:spLocks noChangeShapeType="1"/>
            </p:cNvSpPr>
            <p:nvPr/>
          </p:nvSpPr>
          <p:spPr bwMode="auto">
            <a:xfrm>
              <a:off x="4127500" y="3773491"/>
              <a:ext cx="1042988" cy="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6015" name="Line 47"/>
            <p:cNvSpPr>
              <a:spLocks noChangeShapeType="1"/>
            </p:cNvSpPr>
            <p:nvPr/>
          </p:nvSpPr>
          <p:spPr bwMode="auto">
            <a:xfrm flipH="1" flipV="1">
              <a:off x="3170298" y="3770322"/>
              <a:ext cx="676273" cy="3174"/>
            </a:xfrm>
            <a:prstGeom prst="line">
              <a:avLst/>
            </a:prstGeom>
            <a:noFill/>
            <a:ln w="508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96018" name="Oval 50"/>
            <p:cNvSpPr>
              <a:spLocks noChangeArrowheads="1"/>
            </p:cNvSpPr>
            <p:nvPr/>
          </p:nvSpPr>
          <p:spPr bwMode="auto">
            <a:xfrm>
              <a:off x="3835796" y="3663179"/>
              <a:ext cx="298450" cy="273050"/>
            </a:xfrm>
            <a:prstGeom prst="ellipse">
              <a:avLst/>
            </a:prstGeom>
            <a:solidFill>
              <a:schemeClr val="bg1"/>
            </a:solidFill>
            <a:ln w="57150">
              <a:solidFill>
                <a:srgbClr val="330066"/>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596021" name="Rectangle 53"/>
          <p:cNvSpPr>
            <a:spLocks noChangeArrowheads="1"/>
          </p:cNvSpPr>
          <p:nvPr/>
        </p:nvSpPr>
        <p:spPr bwMode="auto">
          <a:xfrm>
            <a:off x="3749477" y="3800101"/>
            <a:ext cx="442913" cy="171450"/>
          </a:xfrm>
          <a:prstGeom prst="rect">
            <a:avLst/>
          </a:prstGeom>
          <a:solidFill>
            <a:schemeClr val="bg1"/>
          </a:solidFill>
          <a:ln>
            <a:noFill/>
          </a:ln>
          <a:effectLst/>
          <a:extLst>
            <a:ext uri="{91240B29-F687-4f45-9708-019B960494DF}">
              <a14:hiddenLine xmlns:a14="http://schemas.microsoft.com/office/drawing/2010/main" xmlns="" w="9525">
                <a:solidFill>
                  <a:srgbClr val="0000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6022" name="Line 54"/>
          <p:cNvSpPr>
            <a:spLocks noChangeShapeType="1"/>
          </p:cNvSpPr>
          <p:nvPr/>
        </p:nvSpPr>
        <p:spPr bwMode="auto">
          <a:xfrm>
            <a:off x="3986212" y="3692528"/>
            <a:ext cx="1" cy="285750"/>
          </a:xfrm>
          <a:prstGeom prst="line">
            <a:avLst/>
          </a:prstGeom>
          <a:noFill/>
          <a:ln w="5715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endParaRPr lang="en-US"/>
          </a:p>
        </p:txBody>
      </p:sp>
      <p:grpSp>
        <p:nvGrpSpPr>
          <p:cNvPr id="7" name="Group 6"/>
          <p:cNvGrpSpPr/>
          <p:nvPr/>
        </p:nvGrpSpPr>
        <p:grpSpPr>
          <a:xfrm>
            <a:off x="7621587" y="4910162"/>
            <a:ext cx="1897063" cy="273050"/>
            <a:chOff x="7621587" y="4910162"/>
            <a:chExt cx="1897063" cy="273050"/>
          </a:xfrm>
        </p:grpSpPr>
        <p:sp>
          <p:nvSpPr>
            <p:cNvPr id="596024" name="Line 56"/>
            <p:cNvSpPr>
              <a:spLocks noChangeShapeType="1"/>
            </p:cNvSpPr>
            <p:nvPr/>
          </p:nvSpPr>
          <p:spPr bwMode="auto">
            <a:xfrm flipH="1">
              <a:off x="7621587" y="5043493"/>
              <a:ext cx="554039" cy="1173"/>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6025" name="Line 57"/>
            <p:cNvSpPr>
              <a:spLocks noChangeShapeType="1"/>
            </p:cNvSpPr>
            <p:nvPr/>
          </p:nvSpPr>
          <p:spPr bwMode="auto">
            <a:xfrm flipH="1">
              <a:off x="8477250" y="5043493"/>
              <a:ext cx="1041400" cy="0"/>
            </a:xfrm>
            <a:prstGeom prst="line">
              <a:avLst/>
            </a:prstGeom>
            <a:noFill/>
            <a:ln w="508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96028" name="Oval 60"/>
            <p:cNvSpPr>
              <a:spLocks noChangeArrowheads="1"/>
            </p:cNvSpPr>
            <p:nvPr/>
          </p:nvSpPr>
          <p:spPr bwMode="auto">
            <a:xfrm>
              <a:off x="8169275" y="4910162"/>
              <a:ext cx="298450" cy="273050"/>
            </a:xfrm>
            <a:prstGeom prst="ellipse">
              <a:avLst/>
            </a:prstGeom>
            <a:solidFill>
              <a:schemeClr val="bg1"/>
            </a:solidFill>
            <a:ln w="57150">
              <a:solidFill>
                <a:schemeClr val="tx2"/>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596031" name="Rectangle 63"/>
          <p:cNvSpPr>
            <a:spLocks noChangeArrowheads="1"/>
          </p:cNvSpPr>
          <p:nvPr/>
        </p:nvSpPr>
        <p:spPr bwMode="auto">
          <a:xfrm>
            <a:off x="8087519" y="5071273"/>
            <a:ext cx="442913" cy="171450"/>
          </a:xfrm>
          <a:prstGeom prst="rect">
            <a:avLst/>
          </a:prstGeom>
          <a:solidFill>
            <a:schemeClr val="bg1"/>
          </a:solidFill>
          <a:ln>
            <a:noFill/>
          </a:ln>
          <a:effectLst/>
          <a:extLs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6033" name="Line 65"/>
          <p:cNvSpPr>
            <a:spLocks noChangeShapeType="1"/>
          </p:cNvSpPr>
          <p:nvPr/>
        </p:nvSpPr>
        <p:spPr bwMode="auto">
          <a:xfrm>
            <a:off x="8314134" y="4939113"/>
            <a:ext cx="1190" cy="307579"/>
          </a:xfrm>
          <a:prstGeom prst="line">
            <a:avLst/>
          </a:prstGeom>
          <a:noFill/>
          <a:ln w="508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endParaRPr lang="en-US"/>
          </a:p>
        </p:txBody>
      </p:sp>
      <p:grpSp>
        <p:nvGrpSpPr>
          <p:cNvPr id="6" name="Group 5"/>
          <p:cNvGrpSpPr/>
          <p:nvPr/>
        </p:nvGrpSpPr>
        <p:grpSpPr>
          <a:xfrm>
            <a:off x="7619999" y="3083328"/>
            <a:ext cx="1900239" cy="273050"/>
            <a:chOff x="7619999" y="3083328"/>
            <a:chExt cx="1900239" cy="273050"/>
          </a:xfrm>
        </p:grpSpPr>
        <p:sp>
          <p:nvSpPr>
            <p:cNvPr id="596034" name="Line 66"/>
            <p:cNvSpPr>
              <a:spLocks noChangeShapeType="1"/>
            </p:cNvSpPr>
            <p:nvPr/>
          </p:nvSpPr>
          <p:spPr bwMode="auto">
            <a:xfrm>
              <a:off x="8477250" y="3233741"/>
              <a:ext cx="1042988" cy="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6035" name="Line 67"/>
            <p:cNvSpPr>
              <a:spLocks noChangeShapeType="1"/>
            </p:cNvSpPr>
            <p:nvPr/>
          </p:nvSpPr>
          <p:spPr bwMode="auto">
            <a:xfrm flipH="1" flipV="1">
              <a:off x="7619999" y="3232152"/>
              <a:ext cx="566738" cy="4764"/>
            </a:xfrm>
            <a:prstGeom prst="line">
              <a:avLst/>
            </a:prstGeom>
            <a:noFill/>
            <a:ln w="508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96038" name="Oval 70"/>
            <p:cNvSpPr>
              <a:spLocks noChangeArrowheads="1"/>
            </p:cNvSpPr>
            <p:nvPr/>
          </p:nvSpPr>
          <p:spPr bwMode="auto">
            <a:xfrm>
              <a:off x="8161337" y="3083328"/>
              <a:ext cx="298450" cy="273050"/>
            </a:xfrm>
            <a:prstGeom prst="ellipse">
              <a:avLst/>
            </a:prstGeom>
            <a:solidFill>
              <a:schemeClr val="bg1"/>
            </a:solidFill>
            <a:ln w="57150">
              <a:solidFill>
                <a:schemeClr val="tx2"/>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596041" name="Rectangle 73"/>
          <p:cNvSpPr>
            <a:spLocks noChangeArrowheads="1"/>
          </p:cNvSpPr>
          <p:nvPr/>
        </p:nvSpPr>
        <p:spPr bwMode="auto">
          <a:xfrm>
            <a:off x="8097044" y="3261524"/>
            <a:ext cx="442912" cy="171450"/>
          </a:xfrm>
          <a:prstGeom prst="rect">
            <a:avLst/>
          </a:prstGeom>
          <a:solidFill>
            <a:schemeClr val="bg1"/>
          </a:solidFill>
          <a:ln>
            <a:noFill/>
          </a:ln>
          <a:effectLst/>
          <a:extLs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6043" name="Line 75"/>
          <p:cNvSpPr>
            <a:spLocks noChangeShapeType="1"/>
          </p:cNvSpPr>
          <p:nvPr/>
        </p:nvSpPr>
        <p:spPr bwMode="auto">
          <a:xfrm>
            <a:off x="8314134" y="3107932"/>
            <a:ext cx="1192" cy="336361"/>
          </a:xfrm>
          <a:prstGeom prst="line">
            <a:avLst/>
          </a:prstGeom>
          <a:noFill/>
          <a:ln w="508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endParaRPr lang="en-US"/>
          </a:p>
        </p:txBody>
      </p:sp>
      <p:sp>
        <p:nvSpPr>
          <p:cNvPr id="2" name="Rectangle 1"/>
          <p:cNvSpPr/>
          <p:nvPr/>
        </p:nvSpPr>
        <p:spPr>
          <a:xfrm>
            <a:off x="2044701" y="1333503"/>
            <a:ext cx="1116013" cy="3852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6503988" y="1337473"/>
            <a:ext cx="1116013" cy="3852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1688179" y="6077271"/>
            <a:ext cx="8375109" cy="400110"/>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2000" b="1" dirty="0">
                <a:solidFill>
                  <a:srgbClr val="C00000"/>
                </a:solidFill>
              </a:rPr>
              <a:t>Order of thread execution causes non-deterministic behavior in a data race</a:t>
            </a:r>
          </a:p>
        </p:txBody>
      </p:sp>
      <p:sp>
        <p:nvSpPr>
          <p:cNvPr id="81" name="Rectangle 80"/>
          <p:cNvSpPr/>
          <p:nvPr/>
        </p:nvSpPr>
        <p:spPr>
          <a:xfrm>
            <a:off x="71099" y="6556525"/>
            <a:ext cx="1042640" cy="276999"/>
          </a:xfrm>
          <a:prstGeom prst="rect">
            <a:avLst/>
          </a:prstGeom>
        </p:spPr>
        <p:txBody>
          <a:bodyPr wrap="square">
            <a:spAutoFit/>
          </a:bodyPr>
          <a:lstStyle/>
          <a:p>
            <a:r>
              <a:rPr lang="en-US" sz="1200" dirty="0"/>
              <a:t>[IOMPP]→</a:t>
            </a:r>
          </a:p>
        </p:txBody>
      </p:sp>
    </p:spTree>
    <p:custDataLst>
      <p:tags r:id="rId1"/>
    </p:custDataLst>
    <p:extLst>
      <p:ext uri="{BB962C8B-B14F-4D97-AF65-F5344CB8AC3E}">
        <p14:creationId xmlns:p14="http://schemas.microsoft.com/office/powerpoint/2010/main" val="402413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977"/>
                                        </p:tgtEl>
                                        <p:attrNameLst>
                                          <p:attrName>style.visibility</p:attrName>
                                        </p:attrNameLst>
                                      </p:cBhvr>
                                      <p:to>
                                        <p:strVal val="visible"/>
                                      </p:to>
                                    </p:set>
                                    <p:animEffect transition="in" filter="fade">
                                      <p:cBhvr>
                                        <p:cTn id="7" dur="500"/>
                                        <p:tgtEl>
                                          <p:spTgt spid="5959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5979"/>
                                        </p:tgtEl>
                                        <p:attrNameLst>
                                          <p:attrName>style.visibility</p:attrName>
                                        </p:attrNameLst>
                                      </p:cBhvr>
                                      <p:to>
                                        <p:strVal val="visible"/>
                                      </p:to>
                                    </p:set>
                                    <p:animEffect transition="in" filter="fade">
                                      <p:cBhvr>
                                        <p:cTn id="12" dur="500"/>
                                        <p:tgtEl>
                                          <p:spTgt spid="5959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5980"/>
                                        </p:tgtEl>
                                        <p:attrNameLst>
                                          <p:attrName>style.visibility</p:attrName>
                                        </p:attrNameLst>
                                      </p:cBhvr>
                                      <p:to>
                                        <p:strVal val="visible"/>
                                      </p:to>
                                    </p:set>
                                    <p:animEffect transition="in" filter="fade">
                                      <p:cBhvr>
                                        <p:cTn id="17" dur="500"/>
                                        <p:tgtEl>
                                          <p:spTgt spid="5959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5984"/>
                                        </p:tgtEl>
                                        <p:attrNameLst>
                                          <p:attrName>style.visibility</p:attrName>
                                        </p:attrNameLst>
                                      </p:cBhvr>
                                      <p:to>
                                        <p:strVal val="visible"/>
                                      </p:to>
                                    </p:set>
                                    <p:animEffect transition="in" filter="fade">
                                      <p:cBhvr>
                                        <p:cTn id="27" dur="500"/>
                                        <p:tgtEl>
                                          <p:spTgt spid="59598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95991"/>
                                        </p:tgtEl>
                                        <p:attrNameLst>
                                          <p:attrName>style.visibility</p:attrName>
                                        </p:attrNameLst>
                                      </p:cBhvr>
                                      <p:to>
                                        <p:strVal val="visible"/>
                                      </p:to>
                                    </p:set>
                                    <p:animEffect transition="in" filter="fade">
                                      <p:cBhvr>
                                        <p:cTn id="36" dur="500"/>
                                        <p:tgtEl>
                                          <p:spTgt spid="59599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95993"/>
                                        </p:tgtEl>
                                        <p:attrNameLst>
                                          <p:attrName>style.visibility</p:attrName>
                                        </p:attrNameLst>
                                      </p:cBhvr>
                                      <p:to>
                                        <p:strVal val="visible"/>
                                      </p:to>
                                    </p:set>
                                    <p:animEffect transition="in" filter="fade">
                                      <p:cBhvr>
                                        <p:cTn id="41" dur="500"/>
                                        <p:tgtEl>
                                          <p:spTgt spid="59599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5994"/>
                                        </p:tgtEl>
                                        <p:attrNameLst>
                                          <p:attrName>style.visibility</p:attrName>
                                        </p:attrNameLst>
                                      </p:cBhvr>
                                      <p:to>
                                        <p:strVal val="visible"/>
                                      </p:to>
                                    </p:set>
                                    <p:animEffect transition="in" filter="fade">
                                      <p:cBhvr>
                                        <p:cTn id="51" dur="500"/>
                                        <p:tgtEl>
                                          <p:spTgt spid="59599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95998"/>
                                        </p:tgtEl>
                                        <p:attrNameLst>
                                          <p:attrName>style.visibility</p:attrName>
                                        </p:attrNameLst>
                                      </p:cBhvr>
                                      <p:to>
                                        <p:strVal val="visible"/>
                                      </p:to>
                                    </p:set>
                                    <p:animEffect transition="in" filter="fade">
                                      <p:cBhvr>
                                        <p:cTn id="56" dur="500"/>
                                        <p:tgtEl>
                                          <p:spTgt spid="59599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977" grpId="0" animBg="1"/>
      <p:bldP spid="595979" grpId="0"/>
      <p:bldP spid="595980" grpId="0" animBg="1"/>
      <p:bldP spid="595984" grpId="0"/>
      <p:bldP spid="595991" grpId="0" animBg="1"/>
      <p:bldP spid="595993" grpId="0"/>
      <p:bldP spid="595994" grpId="0" animBg="1"/>
      <p:bldP spid="59599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p:txBody>
          <a:bodyPr/>
          <a:lstStyle/>
          <a:p>
            <a:r>
              <a:rPr lang="en-US" dirty="0"/>
              <a:t>Example: Computing the Dot Product, second attempt</a:t>
            </a:r>
          </a:p>
        </p:txBody>
      </p:sp>
      <p:sp>
        <p:nvSpPr>
          <p:cNvPr id="598019" name="Rectangle 3"/>
          <p:cNvSpPr>
            <a:spLocks noGrp="1" noChangeArrowheads="1"/>
          </p:cNvSpPr>
          <p:nvPr>
            <p:ph idx="1"/>
          </p:nvPr>
        </p:nvSpPr>
        <p:spPr/>
        <p:txBody>
          <a:bodyPr/>
          <a:lstStyle/>
          <a:p>
            <a:r>
              <a:rPr lang="en-US" sz="1800" dirty="0"/>
              <a:t>The </a:t>
            </a:r>
            <a:r>
              <a:rPr lang="en-US" sz="1800" dirty="0">
                <a:solidFill>
                  <a:srgbClr val="0070C0"/>
                </a:solidFill>
                <a:latin typeface="Consolas" panose="020B0609020204030204" pitchFamily="49" charset="0"/>
                <a:cs typeface="Courier New" panose="02070309020205020404" pitchFamily="49" charset="0"/>
              </a:rPr>
              <a:t>critical</a:t>
            </a:r>
            <a:r>
              <a:rPr lang="en-US" sz="1800" dirty="0"/>
              <a:t> construct: protects access to shared, modifiable data </a:t>
            </a:r>
          </a:p>
          <a:p>
            <a:r>
              <a:rPr lang="en-US" sz="1800" dirty="0"/>
              <a:t>The </a:t>
            </a:r>
            <a:r>
              <a:rPr lang="en-US" sz="1800" dirty="0">
                <a:solidFill>
                  <a:srgbClr val="0070C0"/>
                </a:solidFill>
                <a:latin typeface="Consolas" panose="020B0609020204030204" pitchFamily="49" charset="0"/>
                <a:cs typeface="Courier New" panose="02070309020205020404" pitchFamily="49" charset="0"/>
              </a:rPr>
              <a:t>critical</a:t>
            </a:r>
            <a:r>
              <a:rPr lang="en-US" sz="1800" dirty="0"/>
              <a:t> section allows only one thread to enter it at a given time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11</a:t>
            </a:fld>
            <a:endParaRPr lang="en-US" altLang="en-US"/>
          </a:p>
        </p:txBody>
      </p:sp>
      <p:sp>
        <p:nvSpPr>
          <p:cNvPr id="2" name="Rectangle 1"/>
          <p:cNvSpPr/>
          <p:nvPr/>
        </p:nvSpPr>
        <p:spPr>
          <a:xfrm>
            <a:off x="3352800" y="3079377"/>
            <a:ext cx="5486400" cy="2862322"/>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dot_prod</a:t>
            </a:r>
            <a:r>
              <a:rPr lang="en-US" dirty="0">
                <a:solidFill>
                  <a:prstClr val="black"/>
                </a:solidFill>
                <a:latin typeface="Consolas" pitchFamily="49" charset="0"/>
                <a:cs typeface="Consolas" pitchFamily="49" charset="0"/>
              </a:rPr>
              <a:t>(</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b,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N) </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sum = 0.0</a:t>
            </a:r>
            <a:r>
              <a:rPr lang="en-US" dirty="0">
                <a:solidFill>
                  <a:prstClr val="black"/>
                </a:solidFill>
                <a:latin typeface="Consolas" pitchFamily="49" charset="0"/>
                <a:cs typeface="Consolas" pitchFamily="49" charset="0"/>
              </a:rPr>
              <a:t>;</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shared(sum)</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i=0; i&lt;N; i++) {</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srgbClr val="C00000"/>
                </a:solidFill>
                <a:latin typeface="Consolas" pitchFamily="49" charset="0"/>
                <a:cs typeface="Consolas" pitchFamily="49" charset="0"/>
              </a:rPr>
              <a:t>omp</a:t>
            </a:r>
            <a:r>
              <a:rPr lang="en-US" dirty="0">
                <a:solidFill>
                  <a:srgbClr val="C00000"/>
                </a:solidFill>
                <a:latin typeface="Consolas" pitchFamily="49" charset="0"/>
                <a:cs typeface="Consolas" pitchFamily="49" charset="0"/>
              </a:rPr>
              <a:t> critical</a:t>
            </a:r>
          </a:p>
          <a:p>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sum += </a:t>
            </a:r>
            <a:r>
              <a:rPr lang="en-US" dirty="0">
                <a:solidFill>
                  <a:prstClr val="black"/>
                </a:solidFill>
                <a:latin typeface="Consolas" pitchFamily="49" charset="0"/>
                <a:cs typeface="Consolas" pitchFamily="49" charset="0"/>
              </a:rPr>
              <a:t>a[i] * b[i];</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return</a:t>
            </a:r>
            <a:r>
              <a:rPr lang="en-US" dirty="0">
                <a:solidFill>
                  <a:prstClr val="black"/>
                </a:solidFill>
                <a:latin typeface="Consolas" pitchFamily="49" charset="0"/>
                <a:cs typeface="Consolas" pitchFamily="49" charset="0"/>
              </a:rPr>
              <a:t> sum;</a:t>
            </a:r>
          </a:p>
          <a:p>
            <a:r>
              <a:rPr lang="en-US" dirty="0">
                <a:solidFill>
                  <a:prstClr val="black"/>
                </a:solidFill>
                <a:latin typeface="Consolas" pitchFamily="49" charset="0"/>
                <a:cs typeface="Consolas" pitchFamily="49" charset="0"/>
              </a:rPr>
              <a:t>}</a:t>
            </a:r>
          </a:p>
        </p:txBody>
      </p:sp>
      <p:sp>
        <p:nvSpPr>
          <p:cNvPr id="8" name="Rectangle 7"/>
          <p:cNvSpPr/>
          <p:nvPr/>
        </p:nvSpPr>
        <p:spPr>
          <a:xfrm>
            <a:off x="147344" y="6517978"/>
            <a:ext cx="1042640" cy="276999"/>
          </a:xfrm>
          <a:prstGeom prst="rect">
            <a:avLst/>
          </a:prstGeom>
        </p:spPr>
        <p:txBody>
          <a:bodyPr wrap="square">
            <a:spAutoFit/>
          </a:bodyPr>
          <a:lstStyle/>
          <a:p>
            <a:r>
              <a:rPr lang="en-US" sz="1200" dirty="0"/>
              <a:t>[IOMPP]→</a:t>
            </a:r>
          </a:p>
        </p:txBody>
      </p:sp>
    </p:spTree>
    <p:custDataLst>
      <p:tags r:id="rId1"/>
    </p:custDataLst>
    <p:extLst>
      <p:ext uri="{BB962C8B-B14F-4D97-AF65-F5344CB8AC3E}">
        <p14:creationId xmlns:p14="http://schemas.microsoft.com/office/powerpoint/2010/main" val="1778390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73640" y="1996351"/>
            <a:ext cx="5283410" cy="4401205"/>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FF"/>
                </a:solidFill>
                <a:latin typeface="Consolas" pitchFamily="49" charset="0"/>
                <a:cs typeface="Consolas" pitchFamily="49" charset="0"/>
              </a:rPr>
              <a:t>float*</a:t>
            </a:r>
            <a:r>
              <a:rPr lang="en-US" sz="2000" dirty="0">
                <a:solidFill>
                  <a:prstClr val="black"/>
                </a:solidFill>
                <a:latin typeface="Consolas" pitchFamily="49" charset="0"/>
                <a:cs typeface="Consolas" pitchFamily="49" charset="0"/>
              </a:rPr>
              <a:t> RES;</a:t>
            </a:r>
          </a:p>
          <a:p>
            <a:r>
              <a:rPr lang="en-US" sz="2000" dirty="0">
                <a:solidFill>
                  <a:srgbClr val="008000"/>
                </a:solidFill>
                <a:latin typeface="Consolas" pitchFamily="49" charset="0"/>
                <a:cs typeface="Consolas" pitchFamily="49" charset="0"/>
              </a:rPr>
              <a:t>//… more stuff happens here</a:t>
            </a:r>
          </a:p>
          <a:p>
            <a:r>
              <a:rPr lang="en-US" sz="2000" dirty="0">
                <a:solidFill>
                  <a:srgbClr val="0000FF"/>
                </a:solidFill>
                <a:latin typeface="Consolas" pitchFamily="49" charset="0"/>
                <a:cs typeface="Consolas" pitchFamily="49" charset="0"/>
              </a:rPr>
              <a:t>#pragma</a:t>
            </a:r>
            <a:r>
              <a:rPr lang="en-US" sz="2000" dirty="0">
                <a:solidFill>
                  <a:prstClr val="black"/>
                </a:solidFill>
                <a:latin typeface="Consolas" pitchFamily="49" charset="0"/>
                <a:cs typeface="Consolas" pitchFamily="49" charset="0"/>
              </a:rPr>
              <a:t> </a:t>
            </a:r>
            <a:r>
              <a:rPr lang="en-US" sz="2000" dirty="0" err="1">
                <a:solidFill>
                  <a:prstClr val="black"/>
                </a:solidFill>
                <a:latin typeface="Consolas" pitchFamily="49" charset="0"/>
                <a:cs typeface="Consolas" pitchFamily="49" charset="0"/>
              </a:rPr>
              <a:t>omp</a:t>
            </a:r>
            <a:r>
              <a:rPr lang="en-US" sz="2000" dirty="0">
                <a:solidFill>
                  <a:prstClr val="black"/>
                </a:solidFill>
                <a:latin typeface="Consolas" pitchFamily="49" charset="0"/>
                <a:cs typeface="Consolas" pitchFamily="49" charset="0"/>
              </a:rPr>
              <a:t> parallel </a:t>
            </a:r>
            <a:r>
              <a:rPr lang="en-US" sz="2000" dirty="0" err="1">
                <a:solidFill>
                  <a:prstClr val="black"/>
                </a:solidFill>
                <a:latin typeface="Consolas" pitchFamily="49" charset="0"/>
                <a:cs typeface="Consolas" pitchFamily="49" charset="0"/>
              </a:rPr>
              <a:t>num_threads</a:t>
            </a:r>
            <a:r>
              <a:rPr lang="en-US" sz="2000" dirty="0">
                <a:solidFill>
                  <a:prstClr val="black"/>
                </a:solidFill>
                <a:latin typeface="Consolas" pitchFamily="49" charset="0"/>
                <a:cs typeface="Consolas" pitchFamily="49" charset="0"/>
              </a:rPr>
              <a:t>(4)</a:t>
            </a:r>
          </a:p>
          <a:p>
            <a:r>
              <a:rPr lang="en-US" sz="2000" dirty="0">
                <a:solidFill>
                  <a:prstClr val="black"/>
                </a:solidFill>
                <a:latin typeface="Consolas" pitchFamily="49" charset="0"/>
                <a:cs typeface="Consolas" pitchFamily="49" charset="0"/>
              </a:rPr>
              <a:t>{ </a:t>
            </a:r>
          </a:p>
          <a:p>
            <a:r>
              <a:rPr lang="en-US" sz="2000" dirty="0">
                <a:solidFill>
                  <a:srgbClr val="0000FF"/>
                </a:solidFill>
                <a:latin typeface="Consolas" pitchFamily="49" charset="0"/>
                <a:cs typeface="Consolas" pitchFamily="49" charset="0"/>
              </a:rPr>
              <a:t>#pragma</a:t>
            </a:r>
            <a:r>
              <a:rPr lang="en-US" sz="2000" dirty="0">
                <a:solidFill>
                  <a:prstClr val="black"/>
                </a:solidFill>
                <a:latin typeface="Consolas" pitchFamily="49" charset="0"/>
                <a:cs typeface="Consolas" pitchFamily="49" charset="0"/>
              </a:rPr>
              <a:t> </a:t>
            </a:r>
            <a:r>
              <a:rPr lang="en-US" sz="2000" dirty="0" err="1">
                <a:solidFill>
                  <a:prstClr val="black"/>
                </a:solidFill>
                <a:latin typeface="Consolas" pitchFamily="49" charset="0"/>
                <a:cs typeface="Consolas" pitchFamily="49" charset="0"/>
              </a:rPr>
              <a:t>omp</a:t>
            </a:r>
            <a:r>
              <a:rPr lang="en-US" sz="2000" dirty="0">
                <a:solidFill>
                  <a:prstClr val="black"/>
                </a:solidFill>
                <a:latin typeface="Consolas" pitchFamily="49" charset="0"/>
                <a:cs typeface="Consolas" pitchFamily="49" charset="0"/>
              </a:rPr>
              <a:t> </a:t>
            </a:r>
            <a:r>
              <a:rPr lang="en-US" sz="2000" dirty="0">
                <a:solidFill>
                  <a:srgbClr val="0000FF"/>
                </a:solidFill>
                <a:latin typeface="Consolas" pitchFamily="49" charset="0"/>
                <a:cs typeface="Consolas" pitchFamily="49" charset="0"/>
              </a:rPr>
              <a:t>for</a:t>
            </a:r>
          </a:p>
          <a:p>
            <a:r>
              <a:rPr lang="en-US" sz="2000" dirty="0">
                <a:solidFill>
                  <a:prstClr val="black"/>
                </a:solidFill>
                <a:latin typeface="Consolas" pitchFamily="49" charset="0"/>
                <a:cs typeface="Consolas" pitchFamily="49" charset="0"/>
              </a:rPr>
              <a:t>   </a:t>
            </a:r>
            <a:r>
              <a:rPr lang="en-US" sz="2000" dirty="0">
                <a:solidFill>
                  <a:srgbClr val="0000FF"/>
                </a:solidFill>
                <a:latin typeface="Consolas" pitchFamily="49" charset="0"/>
                <a:cs typeface="Consolas" pitchFamily="49" charset="0"/>
              </a:rPr>
              <a:t>for</a:t>
            </a:r>
            <a:r>
              <a:rPr lang="en-US" sz="2000" dirty="0">
                <a:solidFill>
                  <a:prstClr val="black"/>
                </a:solidFill>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int</a:t>
            </a:r>
            <a:r>
              <a:rPr lang="en-US" sz="2000" dirty="0">
                <a:solidFill>
                  <a:prstClr val="black"/>
                </a:solidFill>
                <a:latin typeface="Consolas" pitchFamily="49" charset="0"/>
                <a:cs typeface="Consolas" pitchFamily="49" charset="0"/>
              </a:rPr>
              <a:t> i=0; i&lt;8; i++) {</a:t>
            </a:r>
          </a:p>
          <a:p>
            <a:r>
              <a:rPr lang="en-US" sz="2000" dirty="0">
                <a:solidFill>
                  <a:prstClr val="black"/>
                </a:solidFill>
                <a:latin typeface="Consolas" pitchFamily="49" charset="0"/>
                <a:cs typeface="Consolas" pitchFamily="49" charset="0"/>
              </a:rPr>
              <a:t>       </a:t>
            </a:r>
            <a:r>
              <a:rPr lang="en-US" sz="2000" dirty="0">
                <a:solidFill>
                  <a:srgbClr val="0000FF"/>
                </a:solidFill>
                <a:latin typeface="Consolas" pitchFamily="49" charset="0"/>
                <a:cs typeface="Consolas" pitchFamily="49" charset="0"/>
              </a:rPr>
              <a:t>float</a:t>
            </a:r>
            <a:r>
              <a:rPr lang="en-US" sz="2000" dirty="0">
                <a:solidFill>
                  <a:prstClr val="black"/>
                </a:solidFill>
                <a:latin typeface="Consolas" pitchFamily="49" charset="0"/>
                <a:cs typeface="Consolas" pitchFamily="49" charset="0"/>
              </a:rPr>
              <a:t> B = job1(</a:t>
            </a:r>
            <a:r>
              <a:rPr lang="en-US" sz="2000" dirty="0" err="1">
                <a:solidFill>
                  <a:prstClr val="black"/>
                </a:solidFill>
                <a:latin typeface="Consolas" pitchFamily="49" charset="0"/>
                <a:cs typeface="Consolas" pitchFamily="49" charset="0"/>
              </a:rPr>
              <a:t>i</a:t>
            </a:r>
            <a:r>
              <a:rPr lang="en-US" sz="2000" dirty="0">
                <a:solidFill>
                  <a:prstClr val="black"/>
                </a:solidFill>
                <a:latin typeface="Consolas" pitchFamily="49" charset="0"/>
                <a:cs typeface="Consolas" pitchFamily="49" charset="0"/>
              </a:rPr>
              <a:t>);</a:t>
            </a:r>
          </a:p>
          <a:p>
            <a:endParaRPr lang="en-US" sz="2000" dirty="0">
              <a:solidFill>
                <a:srgbClr val="0000FF"/>
              </a:solidFill>
              <a:latin typeface="Consolas" pitchFamily="49" charset="0"/>
              <a:cs typeface="Consolas" pitchFamily="49" charset="0"/>
            </a:endParaRPr>
          </a:p>
          <a:p>
            <a:r>
              <a:rPr lang="en-US" sz="2000" dirty="0">
                <a:solidFill>
                  <a:srgbClr val="0000FF"/>
                </a:solidFill>
                <a:latin typeface="Consolas" pitchFamily="49" charset="0"/>
                <a:cs typeface="Consolas" pitchFamily="49" charset="0"/>
              </a:rPr>
              <a:t>#pragma</a:t>
            </a:r>
            <a:r>
              <a:rPr lang="en-US" sz="2000" dirty="0">
                <a:solidFill>
                  <a:prstClr val="black"/>
                </a:solidFill>
                <a:latin typeface="Consolas" pitchFamily="49" charset="0"/>
                <a:cs typeface="Consolas" pitchFamily="49" charset="0"/>
              </a:rPr>
              <a:t> </a:t>
            </a:r>
            <a:r>
              <a:rPr lang="en-US" sz="2000" dirty="0" err="1">
                <a:solidFill>
                  <a:prstClr val="black"/>
                </a:solidFill>
                <a:latin typeface="Consolas" pitchFamily="49" charset="0"/>
                <a:cs typeface="Consolas" pitchFamily="49" charset="0"/>
              </a:rPr>
              <a:t>omp</a:t>
            </a:r>
            <a:r>
              <a:rPr lang="en-US" sz="2000" dirty="0">
                <a:solidFill>
                  <a:prstClr val="black"/>
                </a:solidFill>
                <a:latin typeface="Consolas" pitchFamily="49" charset="0"/>
                <a:cs typeface="Consolas" pitchFamily="49" charset="0"/>
              </a:rPr>
              <a:t> critical(</a:t>
            </a:r>
            <a:r>
              <a:rPr lang="en-US" sz="2000" dirty="0" err="1">
                <a:solidFill>
                  <a:prstClr val="black"/>
                </a:solidFill>
                <a:latin typeface="Consolas" pitchFamily="49" charset="0"/>
                <a:cs typeface="Consolas" pitchFamily="49" charset="0"/>
              </a:rPr>
              <a:t>RES_lock</a:t>
            </a:r>
            <a:r>
              <a:rPr lang="en-US" sz="2000" dirty="0">
                <a:solidFill>
                  <a:prstClr val="black"/>
                </a:solidFill>
                <a:latin typeface="Consolas" pitchFamily="49" charset="0"/>
                <a:cs typeface="Consolas" pitchFamily="49" charset="0"/>
              </a:rPr>
              <a:t>)</a:t>
            </a:r>
          </a:p>
          <a:p>
            <a:r>
              <a:rPr lang="en-US" sz="2000" dirty="0">
                <a:solidFill>
                  <a:prstClr val="black"/>
                </a:solidFill>
                <a:latin typeface="Consolas" pitchFamily="49" charset="0"/>
                <a:cs typeface="Consolas" pitchFamily="49" charset="0"/>
              </a:rPr>
              <a:t>       </a:t>
            </a:r>
            <a:r>
              <a:rPr lang="en-US" sz="2000" dirty="0" err="1">
                <a:solidFill>
                  <a:prstClr val="black"/>
                </a:solidFill>
                <a:latin typeface="Consolas" pitchFamily="49" charset="0"/>
                <a:cs typeface="Consolas" pitchFamily="49" charset="0"/>
              </a:rPr>
              <a:t>consum</a:t>
            </a:r>
            <a:r>
              <a:rPr lang="en-US" sz="2000" dirty="0">
                <a:solidFill>
                  <a:prstClr val="black"/>
                </a:solidFill>
                <a:latin typeface="Consolas" pitchFamily="49" charset="0"/>
                <a:cs typeface="Consolas" pitchFamily="49" charset="0"/>
              </a:rPr>
              <a:t>(B, RES);</a:t>
            </a:r>
          </a:p>
          <a:p>
            <a:r>
              <a:rPr lang="en-US" sz="2000" dirty="0">
                <a:solidFill>
                  <a:prstClr val="black"/>
                </a:solidFill>
                <a:latin typeface="Consolas" pitchFamily="49" charset="0"/>
                <a:cs typeface="Consolas" pitchFamily="49" charset="0"/>
              </a:rPr>
              <a:t>   </a:t>
            </a:r>
          </a:p>
          <a:p>
            <a:r>
              <a:rPr lang="en-US" sz="2000" dirty="0">
                <a:solidFill>
                  <a:prstClr val="black"/>
                </a:solidFill>
                <a:latin typeface="Consolas" pitchFamily="49" charset="0"/>
                <a:cs typeface="Consolas" pitchFamily="49" charset="0"/>
              </a:rPr>
              <a:t>	job2(B);</a:t>
            </a:r>
          </a:p>
          <a:p>
            <a:r>
              <a:rPr lang="en-US" sz="2000" dirty="0">
                <a:solidFill>
                  <a:prstClr val="black"/>
                </a:solidFill>
                <a:latin typeface="Consolas" pitchFamily="49" charset="0"/>
                <a:cs typeface="Consolas" pitchFamily="49" charset="0"/>
              </a:rPr>
              <a:t>   }</a:t>
            </a:r>
          </a:p>
          <a:p>
            <a:r>
              <a:rPr lang="en-US" sz="2000" dirty="0">
                <a:solidFill>
                  <a:prstClr val="black"/>
                </a:solidFill>
                <a:latin typeface="Consolas" pitchFamily="49" charset="0"/>
                <a:cs typeface="Consolas" pitchFamily="49" charset="0"/>
              </a:rPr>
              <a:t>}</a:t>
            </a:r>
          </a:p>
        </p:txBody>
      </p:sp>
      <p:sp>
        <p:nvSpPr>
          <p:cNvPr id="600068" name="Rectangle 4"/>
          <p:cNvSpPr>
            <a:spLocks noGrp="1" noChangeArrowheads="1"/>
          </p:cNvSpPr>
          <p:nvPr>
            <p:ph type="title"/>
          </p:nvPr>
        </p:nvSpPr>
        <p:spPr/>
        <p:txBody>
          <a:bodyPr/>
          <a:lstStyle/>
          <a:p>
            <a:r>
              <a:rPr lang="en-US" dirty="0"/>
              <a:t>The </a:t>
            </a:r>
            <a:r>
              <a:rPr lang="en-US" dirty="0">
                <a:solidFill>
                  <a:srgbClr val="FFC000"/>
                </a:solidFill>
                <a:latin typeface="Consolas" panose="020B0609020204030204" pitchFamily="49" charset="0"/>
              </a:rPr>
              <a:t>critical</a:t>
            </a:r>
            <a:r>
              <a:rPr lang="en-US" dirty="0"/>
              <a:t> Directive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12</a:t>
            </a:fld>
            <a:endParaRPr lang="en-US" altLang="en-US"/>
          </a:p>
        </p:txBody>
      </p:sp>
      <p:sp>
        <p:nvSpPr>
          <p:cNvPr id="600070" name="Text Box 6"/>
          <p:cNvSpPr txBox="1">
            <a:spLocks noChangeArrowheads="1"/>
          </p:cNvSpPr>
          <p:nvPr/>
        </p:nvSpPr>
        <p:spPr bwMode="auto">
          <a:xfrm>
            <a:off x="215153" y="3139698"/>
            <a:ext cx="5042647" cy="2246769"/>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square">
            <a:spAutoFit/>
          </a:bodyPr>
          <a:lstStyle/>
          <a:p>
            <a:pPr>
              <a:spcBef>
                <a:spcPct val="50000"/>
              </a:spcBef>
            </a:pPr>
            <a:r>
              <a:rPr lang="en-US" sz="2000" dirty="0"/>
              <a:t>Threads wait their turn – only one at a time calls </a:t>
            </a:r>
            <a:r>
              <a:rPr lang="en-US" sz="2000" dirty="0" err="1">
                <a:latin typeface="Courier New" panose="02070309020205020404" pitchFamily="49" charset="0"/>
                <a:cs typeface="Courier New" panose="02070309020205020404" pitchFamily="49" charset="0"/>
              </a:rPr>
              <a:t>consum</a:t>
            </a:r>
            <a:r>
              <a:rPr lang="en-US" sz="2000" dirty="0">
                <a:latin typeface="Courier New" panose="02070309020205020404" pitchFamily="49" charset="0"/>
                <a:cs typeface="Courier New" panose="02070309020205020404" pitchFamily="49" charset="0"/>
              </a:rPr>
              <a:t>()</a:t>
            </a:r>
            <a:r>
              <a:rPr lang="en-US" sz="2000" dirty="0"/>
              <a:t> thereby preventing race conditions</a:t>
            </a:r>
          </a:p>
          <a:p>
            <a:pPr>
              <a:spcBef>
                <a:spcPct val="50000"/>
              </a:spcBef>
            </a:pPr>
            <a:endParaRPr lang="en-US" sz="2000" dirty="0"/>
          </a:p>
          <a:p>
            <a:pPr>
              <a:spcBef>
                <a:spcPct val="50000"/>
              </a:spcBef>
            </a:pPr>
            <a:r>
              <a:rPr lang="en-US" sz="2000" dirty="0"/>
              <a:t>Naming the critical construct  </a:t>
            </a:r>
            <a:r>
              <a:rPr lang="en-US" sz="2000" dirty="0" err="1">
                <a:latin typeface="Courier New" panose="02070309020205020404" pitchFamily="49" charset="0"/>
                <a:cs typeface="Courier New" panose="02070309020205020404" pitchFamily="49" charset="0"/>
              </a:rPr>
              <a:t>RES_lock</a:t>
            </a:r>
            <a:r>
              <a:rPr lang="en-US" sz="2000" dirty="0"/>
              <a:t> is optional but highly </a:t>
            </a:r>
            <a:r>
              <a:rPr lang="en-US" sz="2000" dirty="0">
                <a:solidFill>
                  <a:srgbClr val="C00000"/>
                </a:solidFill>
              </a:rPr>
              <a:t>recommended</a:t>
            </a:r>
          </a:p>
        </p:txBody>
      </p:sp>
      <p:sp>
        <p:nvSpPr>
          <p:cNvPr id="600071" name="Line 7"/>
          <p:cNvSpPr>
            <a:spLocks noChangeShapeType="1"/>
          </p:cNvSpPr>
          <p:nvPr/>
        </p:nvSpPr>
        <p:spPr bwMode="auto">
          <a:xfrm flipV="1">
            <a:off x="4895850" y="4654550"/>
            <a:ext cx="1847849" cy="234950"/>
          </a:xfrm>
          <a:prstGeom prst="line">
            <a:avLst/>
          </a:prstGeom>
          <a:noFill/>
          <a:ln w="31750">
            <a:solidFill>
              <a:srgbClr val="C00000"/>
            </a:solidFill>
            <a:prstDash val="sysDot"/>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Arial" panose="020B0604020202020204" pitchFamily="34" charset="0"/>
            </a:endParaRPr>
          </a:p>
        </p:txBody>
      </p:sp>
      <p:sp>
        <p:nvSpPr>
          <p:cNvPr id="4" name="Rectangle 3"/>
          <p:cNvSpPr/>
          <p:nvPr/>
        </p:nvSpPr>
        <p:spPr>
          <a:xfrm>
            <a:off x="1070959" y="1350020"/>
            <a:ext cx="10050081" cy="646331"/>
          </a:xfrm>
          <a:prstGeom prst="rect">
            <a:avLst/>
          </a:prstGeom>
          <a:ln>
            <a:noFill/>
          </a:ln>
        </p:spPr>
        <p:txBody>
          <a:bodyPr wrap="square">
            <a:spAutoFit/>
          </a:bodyPr>
          <a:lstStyle/>
          <a:p>
            <a:pPr>
              <a:lnSpc>
                <a:spcPct val="150000"/>
              </a:lnSpc>
            </a:pPr>
            <a:r>
              <a:rPr lang="en-US" sz="2400" b="1" kern="0" dirty="0">
                <a:solidFill>
                  <a:srgbClr val="0070C0"/>
                </a:solidFill>
                <a:latin typeface="Consolas" panose="020B0609020204030204" pitchFamily="49" charset="0"/>
              </a:rPr>
              <a:t>#pragma </a:t>
            </a:r>
            <a:r>
              <a:rPr lang="en-US" sz="2400" b="1" kern="0" dirty="0" err="1">
                <a:solidFill>
                  <a:srgbClr val="0070C0"/>
                </a:solidFill>
                <a:latin typeface="Consolas" panose="020B0609020204030204" pitchFamily="49" charset="0"/>
              </a:rPr>
              <a:t>omp</a:t>
            </a:r>
            <a:r>
              <a:rPr lang="en-US" sz="2400" b="1" kern="0" dirty="0">
                <a:solidFill>
                  <a:srgbClr val="0070C0"/>
                </a:solidFill>
                <a:latin typeface="Consolas" panose="020B0609020204030204" pitchFamily="49" charset="0"/>
              </a:rPr>
              <a:t> critical[(</a:t>
            </a:r>
            <a:r>
              <a:rPr lang="en-US" sz="2400" b="1" i="1" kern="0" dirty="0">
                <a:solidFill>
                  <a:srgbClr val="0070C0"/>
                </a:solidFill>
                <a:latin typeface="Consolas" panose="020B0609020204030204" pitchFamily="49" charset="0"/>
              </a:rPr>
              <a:t>name)</a:t>
            </a:r>
            <a:r>
              <a:rPr lang="en-US" sz="2400" b="1" kern="0" dirty="0">
                <a:solidFill>
                  <a:srgbClr val="0070C0"/>
                </a:solidFill>
                <a:latin typeface="Consolas" panose="020B0609020204030204" pitchFamily="49" charset="0"/>
              </a:rPr>
              <a:t>]</a:t>
            </a:r>
            <a:r>
              <a:rPr lang="en-US" sz="2000" dirty="0"/>
              <a:t>: defines a critical region on a structured block</a:t>
            </a:r>
          </a:p>
        </p:txBody>
      </p:sp>
      <mc:AlternateContent xmlns:mc="http://schemas.openxmlformats.org/markup-compatibility/2006" xmlns:a14="http://schemas.microsoft.com/office/drawing/2010/main">
        <mc:Choice Requires="a14">
          <p:sp>
            <p:nvSpPr>
              <p:cNvPr id="13" name="Rectangle 12"/>
              <p:cNvSpPr/>
              <p:nvPr/>
            </p:nvSpPr>
            <p:spPr>
              <a:xfrm>
                <a:off x="215153" y="6529204"/>
                <a:ext cx="833883" cy="261610"/>
              </a:xfrm>
              <a:prstGeom prst="rect">
                <a:avLst/>
              </a:prstGeom>
            </p:spPr>
            <p:txBody>
              <a:bodyPr wrap="none">
                <a:spAutoFit/>
              </a:bodyPr>
              <a:lstStyle/>
              <a:p>
                <a:r>
                  <a:rPr lang="en-US" sz="1100" dirty="0">
                    <a:latin typeface="Arial" panose="020B0604020202020204" pitchFamily="34" charset="0"/>
                  </a:rPr>
                  <a:t>[IOMPP]</a:t>
                </a:r>
                <a14:m>
                  <m:oMath xmlns:m="http://schemas.openxmlformats.org/officeDocument/2006/math">
                    <m:r>
                      <a:rPr lang="en-US" sz="1100" b="0" i="1" smtClean="0">
                        <a:latin typeface="Cambria Math" panose="02040503050406030204" pitchFamily="18" charset="0"/>
                      </a:rPr>
                      <m:t>→</m:t>
                    </m:r>
                  </m:oMath>
                </a14:m>
                <a:endParaRPr lang="en-US" sz="1100" dirty="0">
                  <a:latin typeface="Arial" panose="020B060402020202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215153" y="6529204"/>
                <a:ext cx="833883" cy="261610"/>
              </a:xfrm>
              <a:prstGeom prst="rect">
                <a:avLst/>
              </a:prstGeom>
              <a:blipFill>
                <a:blip r:embed="rId4"/>
                <a:stretch>
                  <a:fillRect t="-2326" b="-1395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402470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7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a:xfrm flipV="1">
            <a:off x="10456714" y="1581734"/>
            <a:ext cx="1" cy="420970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9254852" y="1591085"/>
            <a:ext cx="3424" cy="4195331"/>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059838" y="1600434"/>
            <a:ext cx="1" cy="419100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38" idx="2"/>
          </p:cNvCxnSpPr>
          <p:nvPr/>
        </p:nvCxnSpPr>
        <p:spPr>
          <a:xfrm>
            <a:off x="6841093" y="1448033"/>
            <a:ext cx="9126" cy="4586026"/>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17193" y="2944198"/>
            <a:ext cx="5029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17193" y="3401169"/>
            <a:ext cx="5029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117193" y="3858369"/>
            <a:ext cx="5029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7193" y="4315569"/>
            <a:ext cx="5029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17193" y="4772769"/>
            <a:ext cx="5029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55342" y="1571186"/>
            <a:ext cx="4883624" cy="4462760"/>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FF"/>
                </a:solidFill>
                <a:latin typeface="Consolas" pitchFamily="49" charset="0"/>
                <a:cs typeface="Consolas" pitchFamily="49" charset="0"/>
              </a:rPr>
              <a:t>float*</a:t>
            </a:r>
            <a:r>
              <a:rPr lang="en-US" sz="2000" dirty="0">
                <a:solidFill>
                  <a:prstClr val="black"/>
                </a:solidFill>
                <a:latin typeface="Consolas" pitchFamily="49" charset="0"/>
                <a:cs typeface="Consolas" pitchFamily="49" charset="0"/>
              </a:rPr>
              <a:t> RES;</a:t>
            </a:r>
          </a:p>
          <a:p>
            <a:endParaRPr lang="en-US" sz="2000" dirty="0">
              <a:solidFill>
                <a:prstClr val="black"/>
              </a:solidFill>
              <a:latin typeface="Consolas" pitchFamily="49" charset="0"/>
              <a:cs typeface="Consolas" pitchFamily="49" charset="0"/>
            </a:endParaRPr>
          </a:p>
          <a:p>
            <a:r>
              <a:rPr lang="en-US" sz="2000" dirty="0">
                <a:solidFill>
                  <a:srgbClr val="0000FF"/>
                </a:solidFill>
                <a:latin typeface="Consolas" pitchFamily="49" charset="0"/>
                <a:cs typeface="Consolas" pitchFamily="49" charset="0"/>
              </a:rPr>
              <a:t>#pragma</a:t>
            </a:r>
            <a:r>
              <a:rPr lang="en-US" sz="2000" dirty="0">
                <a:solidFill>
                  <a:prstClr val="black"/>
                </a:solidFill>
                <a:latin typeface="Consolas" pitchFamily="49" charset="0"/>
                <a:cs typeface="Consolas" pitchFamily="49" charset="0"/>
              </a:rPr>
              <a:t> </a:t>
            </a:r>
            <a:r>
              <a:rPr lang="en-US" sz="2000" dirty="0" err="1">
                <a:solidFill>
                  <a:prstClr val="black"/>
                </a:solidFill>
                <a:latin typeface="Consolas" pitchFamily="49" charset="0"/>
                <a:cs typeface="Consolas" pitchFamily="49" charset="0"/>
              </a:rPr>
              <a:t>omp</a:t>
            </a:r>
            <a:r>
              <a:rPr lang="en-US" sz="2000" dirty="0">
                <a:solidFill>
                  <a:prstClr val="black"/>
                </a:solidFill>
                <a:latin typeface="Consolas" pitchFamily="49" charset="0"/>
                <a:cs typeface="Consolas" pitchFamily="49" charset="0"/>
              </a:rPr>
              <a:t> parallel</a:t>
            </a:r>
          </a:p>
          <a:p>
            <a:r>
              <a:rPr lang="en-US" sz="2000" dirty="0">
                <a:solidFill>
                  <a:prstClr val="black"/>
                </a:solidFill>
                <a:latin typeface="Consolas" pitchFamily="49" charset="0"/>
                <a:cs typeface="Consolas" pitchFamily="49" charset="0"/>
              </a:rPr>
              <a:t>{ </a:t>
            </a:r>
          </a:p>
          <a:p>
            <a:r>
              <a:rPr lang="en-US" sz="2000" dirty="0">
                <a:solidFill>
                  <a:srgbClr val="0000FF"/>
                </a:solidFill>
                <a:latin typeface="Consolas" pitchFamily="49" charset="0"/>
                <a:cs typeface="Consolas" pitchFamily="49" charset="0"/>
              </a:rPr>
              <a:t>#pragma</a:t>
            </a:r>
            <a:r>
              <a:rPr lang="en-US" sz="2000" dirty="0">
                <a:solidFill>
                  <a:prstClr val="black"/>
                </a:solidFill>
                <a:latin typeface="Consolas" pitchFamily="49" charset="0"/>
                <a:cs typeface="Consolas" pitchFamily="49" charset="0"/>
              </a:rPr>
              <a:t> </a:t>
            </a:r>
            <a:r>
              <a:rPr lang="en-US" sz="2000" dirty="0" err="1">
                <a:solidFill>
                  <a:prstClr val="black"/>
                </a:solidFill>
                <a:latin typeface="Consolas" pitchFamily="49" charset="0"/>
                <a:cs typeface="Consolas" pitchFamily="49" charset="0"/>
              </a:rPr>
              <a:t>omp</a:t>
            </a:r>
            <a:r>
              <a:rPr lang="en-US" sz="2000" dirty="0">
                <a:solidFill>
                  <a:prstClr val="black"/>
                </a:solidFill>
                <a:latin typeface="Consolas" pitchFamily="49" charset="0"/>
                <a:cs typeface="Consolas" pitchFamily="49" charset="0"/>
              </a:rPr>
              <a:t> </a:t>
            </a:r>
            <a:r>
              <a:rPr lang="en-US" sz="2000" dirty="0">
                <a:solidFill>
                  <a:srgbClr val="0000FF"/>
                </a:solidFill>
                <a:latin typeface="Consolas" pitchFamily="49" charset="0"/>
                <a:cs typeface="Consolas" pitchFamily="49" charset="0"/>
              </a:rPr>
              <a:t>for </a:t>
            </a:r>
            <a:r>
              <a:rPr lang="en-US" sz="2000" dirty="0" err="1">
                <a:solidFill>
                  <a:srgbClr val="0000FF"/>
                </a:solidFill>
                <a:latin typeface="Consolas" pitchFamily="49" charset="0"/>
                <a:cs typeface="Consolas" pitchFamily="49" charset="0"/>
              </a:rPr>
              <a:t>num_threads</a:t>
            </a:r>
            <a:r>
              <a:rPr lang="en-US" sz="2000" dirty="0">
                <a:solidFill>
                  <a:srgbClr val="0000FF"/>
                </a:solidFill>
                <a:latin typeface="Consolas" pitchFamily="49" charset="0"/>
                <a:cs typeface="Consolas" pitchFamily="49" charset="0"/>
              </a:rPr>
              <a:t>(4)</a:t>
            </a:r>
          </a:p>
          <a:p>
            <a:r>
              <a:rPr lang="en-US" sz="2000" dirty="0">
                <a:solidFill>
                  <a:prstClr val="black"/>
                </a:solidFill>
                <a:latin typeface="Consolas" pitchFamily="49" charset="0"/>
                <a:cs typeface="Consolas" pitchFamily="49" charset="0"/>
              </a:rPr>
              <a:t>   </a:t>
            </a:r>
            <a:r>
              <a:rPr lang="en-US" sz="2000" dirty="0">
                <a:solidFill>
                  <a:srgbClr val="0000FF"/>
                </a:solidFill>
                <a:latin typeface="Consolas" pitchFamily="49" charset="0"/>
                <a:cs typeface="Consolas" pitchFamily="49" charset="0"/>
              </a:rPr>
              <a:t>for</a:t>
            </a:r>
            <a:r>
              <a:rPr lang="en-US" sz="2000" dirty="0">
                <a:solidFill>
                  <a:prstClr val="black"/>
                </a:solidFill>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int</a:t>
            </a:r>
            <a:r>
              <a:rPr lang="en-US" sz="2000" dirty="0">
                <a:solidFill>
                  <a:prstClr val="black"/>
                </a:solidFill>
                <a:latin typeface="Consolas" pitchFamily="49" charset="0"/>
                <a:cs typeface="Consolas" pitchFamily="49" charset="0"/>
              </a:rPr>
              <a:t> i=0; i&lt;8; i++) {</a:t>
            </a:r>
          </a:p>
          <a:p>
            <a:r>
              <a:rPr lang="en-US" sz="2000" dirty="0">
                <a:solidFill>
                  <a:prstClr val="black"/>
                </a:solidFill>
                <a:latin typeface="Consolas" pitchFamily="49" charset="0"/>
                <a:cs typeface="Consolas" pitchFamily="49" charset="0"/>
              </a:rPr>
              <a:t>       </a:t>
            </a:r>
            <a:r>
              <a:rPr lang="en-US" sz="2000" dirty="0">
                <a:solidFill>
                  <a:srgbClr val="0000FF"/>
                </a:solidFill>
                <a:latin typeface="Consolas" pitchFamily="49" charset="0"/>
                <a:cs typeface="Consolas" pitchFamily="49" charset="0"/>
              </a:rPr>
              <a:t>float</a:t>
            </a:r>
            <a:r>
              <a:rPr lang="en-US" sz="2000" dirty="0">
                <a:solidFill>
                  <a:prstClr val="black"/>
                </a:solidFill>
                <a:latin typeface="Consolas" pitchFamily="49" charset="0"/>
                <a:cs typeface="Consolas" pitchFamily="49" charset="0"/>
              </a:rPr>
              <a:t> B = job1(</a:t>
            </a:r>
            <a:r>
              <a:rPr lang="en-US" sz="2000" dirty="0" err="1">
                <a:solidFill>
                  <a:prstClr val="black"/>
                </a:solidFill>
                <a:latin typeface="Consolas" pitchFamily="49" charset="0"/>
                <a:cs typeface="Consolas" pitchFamily="49" charset="0"/>
              </a:rPr>
              <a:t>i</a:t>
            </a:r>
            <a:r>
              <a:rPr lang="en-US" sz="2000" dirty="0">
                <a:solidFill>
                  <a:prstClr val="black"/>
                </a:solidFill>
                <a:latin typeface="Consolas" pitchFamily="49" charset="0"/>
                <a:cs typeface="Consolas" pitchFamily="49" charset="0"/>
              </a:rPr>
              <a:t>);</a:t>
            </a:r>
          </a:p>
          <a:p>
            <a:endParaRPr lang="en-US" sz="2400" dirty="0">
              <a:solidFill>
                <a:srgbClr val="0000FF"/>
              </a:solidFill>
              <a:latin typeface="Consolas" pitchFamily="49" charset="0"/>
              <a:cs typeface="Consolas" pitchFamily="49" charset="0"/>
            </a:endParaRPr>
          </a:p>
          <a:p>
            <a:r>
              <a:rPr lang="en-US" sz="2000" dirty="0">
                <a:solidFill>
                  <a:srgbClr val="0000FF"/>
                </a:solidFill>
                <a:latin typeface="Consolas" pitchFamily="49" charset="0"/>
                <a:cs typeface="Consolas" pitchFamily="49" charset="0"/>
              </a:rPr>
              <a:t>#pragma</a:t>
            </a:r>
            <a:r>
              <a:rPr lang="en-US" sz="2000" dirty="0">
                <a:solidFill>
                  <a:prstClr val="black"/>
                </a:solidFill>
                <a:latin typeface="Consolas" pitchFamily="49" charset="0"/>
                <a:cs typeface="Consolas" pitchFamily="49" charset="0"/>
              </a:rPr>
              <a:t> </a:t>
            </a:r>
            <a:r>
              <a:rPr lang="en-US" sz="2000" dirty="0" err="1">
                <a:solidFill>
                  <a:prstClr val="black"/>
                </a:solidFill>
                <a:latin typeface="Consolas" pitchFamily="49" charset="0"/>
                <a:cs typeface="Consolas" pitchFamily="49" charset="0"/>
              </a:rPr>
              <a:t>omp</a:t>
            </a:r>
            <a:r>
              <a:rPr lang="en-US" sz="2000" dirty="0">
                <a:solidFill>
                  <a:prstClr val="black"/>
                </a:solidFill>
                <a:latin typeface="Consolas" pitchFamily="49" charset="0"/>
                <a:cs typeface="Consolas" pitchFamily="49" charset="0"/>
              </a:rPr>
              <a:t> critical(</a:t>
            </a:r>
            <a:r>
              <a:rPr lang="en-US" sz="2000" dirty="0" err="1">
                <a:solidFill>
                  <a:prstClr val="black"/>
                </a:solidFill>
                <a:latin typeface="Consolas" pitchFamily="49" charset="0"/>
                <a:cs typeface="Consolas" pitchFamily="49" charset="0"/>
              </a:rPr>
              <a:t>RES_lock</a:t>
            </a:r>
            <a:r>
              <a:rPr lang="en-US" sz="2000" dirty="0">
                <a:solidFill>
                  <a:prstClr val="black"/>
                </a:solidFill>
                <a:latin typeface="Consolas" pitchFamily="49" charset="0"/>
                <a:cs typeface="Consolas" pitchFamily="49" charset="0"/>
              </a:rPr>
              <a:t>)</a:t>
            </a:r>
          </a:p>
          <a:p>
            <a:r>
              <a:rPr lang="en-US" sz="2000" dirty="0">
                <a:solidFill>
                  <a:prstClr val="black"/>
                </a:solidFill>
                <a:latin typeface="Consolas" pitchFamily="49" charset="0"/>
                <a:cs typeface="Consolas" pitchFamily="49" charset="0"/>
              </a:rPr>
              <a:t>       </a:t>
            </a:r>
            <a:r>
              <a:rPr lang="en-US" sz="2000" dirty="0" err="1">
                <a:solidFill>
                  <a:srgbClr val="C00000"/>
                </a:solidFill>
                <a:latin typeface="Consolas" pitchFamily="49" charset="0"/>
                <a:cs typeface="Consolas" pitchFamily="49" charset="0"/>
              </a:rPr>
              <a:t>consum</a:t>
            </a:r>
            <a:r>
              <a:rPr lang="en-US" sz="2000" dirty="0">
                <a:solidFill>
                  <a:srgbClr val="C00000"/>
                </a:solidFill>
                <a:latin typeface="Consolas" pitchFamily="49" charset="0"/>
                <a:cs typeface="Consolas" pitchFamily="49" charset="0"/>
              </a:rPr>
              <a:t>(B, RES);</a:t>
            </a:r>
          </a:p>
          <a:p>
            <a:r>
              <a:rPr lang="en-US" sz="2000" dirty="0">
                <a:solidFill>
                  <a:prstClr val="black"/>
                </a:solidFill>
                <a:latin typeface="Consolas" pitchFamily="49" charset="0"/>
                <a:cs typeface="Consolas" pitchFamily="49" charset="0"/>
              </a:rPr>
              <a:t>   </a:t>
            </a:r>
          </a:p>
          <a:p>
            <a:r>
              <a:rPr lang="en-US" sz="2000" dirty="0">
                <a:solidFill>
                  <a:prstClr val="black"/>
                </a:solidFill>
                <a:latin typeface="Consolas" pitchFamily="49" charset="0"/>
                <a:cs typeface="Consolas" pitchFamily="49" charset="0"/>
              </a:rPr>
              <a:t>       job2(B);</a:t>
            </a:r>
          </a:p>
          <a:p>
            <a:r>
              <a:rPr lang="en-US" sz="2000" dirty="0">
                <a:solidFill>
                  <a:prstClr val="black"/>
                </a:solidFill>
                <a:latin typeface="Consolas" pitchFamily="49" charset="0"/>
                <a:cs typeface="Consolas" pitchFamily="49" charset="0"/>
              </a:rPr>
              <a:t>   }</a:t>
            </a:r>
          </a:p>
          <a:p>
            <a:r>
              <a:rPr lang="en-US" sz="2000" dirty="0">
                <a:solidFill>
                  <a:prstClr val="black"/>
                </a:solidFill>
                <a:latin typeface="Consolas" pitchFamily="49" charset="0"/>
                <a:cs typeface="Consolas" pitchFamily="49" charset="0"/>
              </a:rPr>
              <a:t>}</a:t>
            </a:r>
          </a:p>
        </p:txBody>
      </p:sp>
      <p:sp>
        <p:nvSpPr>
          <p:cNvPr id="600068" name="Rectangle 4"/>
          <p:cNvSpPr>
            <a:spLocks noGrp="1" noChangeArrowheads="1"/>
          </p:cNvSpPr>
          <p:nvPr>
            <p:ph type="title"/>
          </p:nvPr>
        </p:nvSpPr>
        <p:spPr/>
        <p:txBody>
          <a:bodyPr/>
          <a:lstStyle/>
          <a:p>
            <a:r>
              <a:rPr lang="en-US" sz="4000" dirty="0" err="1"/>
              <a:t>OpenMP</a:t>
            </a:r>
            <a:r>
              <a:rPr lang="en-US" sz="4000" dirty="0"/>
              <a:t> </a:t>
            </a:r>
            <a:r>
              <a:rPr lang="en-US" sz="4000" dirty="0">
                <a:solidFill>
                  <a:srgbClr val="FFC000"/>
                </a:solidFill>
                <a:latin typeface="Consolas" panose="020B0609020204030204" pitchFamily="49" charset="0"/>
              </a:rPr>
              <a:t>critical</a:t>
            </a:r>
            <a:r>
              <a:rPr lang="en-US" sz="4000" dirty="0"/>
              <a:t> Construct</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13</a:t>
            </a:fld>
            <a:endParaRPr lang="en-US" altLang="en-US"/>
          </a:p>
        </p:txBody>
      </p:sp>
      <p:sp>
        <p:nvSpPr>
          <p:cNvPr id="16" name="Rectangle 15"/>
          <p:cNvSpPr/>
          <p:nvPr/>
        </p:nvSpPr>
        <p:spPr>
          <a:xfrm>
            <a:off x="10054497" y="1752948"/>
            <a:ext cx="838200" cy="304799"/>
          </a:xfrm>
          <a:prstGeom prst="rect">
            <a:avLst/>
          </a:prstGeom>
          <a:pattFill prst="dkHorz">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i=6,7</a:t>
            </a:r>
          </a:p>
        </p:txBody>
      </p:sp>
      <p:sp>
        <p:nvSpPr>
          <p:cNvPr id="17" name="Rectangle 16"/>
          <p:cNvSpPr/>
          <p:nvPr/>
        </p:nvSpPr>
        <p:spPr>
          <a:xfrm>
            <a:off x="6421993" y="2258398"/>
            <a:ext cx="838200" cy="838200"/>
          </a:xfrm>
          <a:prstGeom prst="rect">
            <a:avLst/>
          </a:prstGeom>
          <a:pattFill prst="wdUp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B=job1</a:t>
            </a:r>
          </a:p>
        </p:txBody>
      </p:sp>
      <p:sp>
        <p:nvSpPr>
          <p:cNvPr id="18" name="Rectangle 17"/>
          <p:cNvSpPr/>
          <p:nvPr/>
        </p:nvSpPr>
        <p:spPr>
          <a:xfrm>
            <a:off x="7640737" y="2258170"/>
            <a:ext cx="838200" cy="590209"/>
          </a:xfrm>
          <a:prstGeom prst="rect">
            <a:avLst/>
          </a:prstGeom>
          <a:pattFill prst="wdDn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B=job1</a:t>
            </a:r>
          </a:p>
        </p:txBody>
      </p:sp>
      <p:sp>
        <p:nvSpPr>
          <p:cNvPr id="19" name="Rectangle 18"/>
          <p:cNvSpPr/>
          <p:nvPr/>
        </p:nvSpPr>
        <p:spPr>
          <a:xfrm>
            <a:off x="8860393" y="2258398"/>
            <a:ext cx="838200" cy="990600"/>
          </a:xfrm>
          <a:prstGeom prst="rect">
            <a:avLst/>
          </a:prstGeom>
          <a:pattFill prst="dkVert">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B=job1</a:t>
            </a:r>
          </a:p>
        </p:txBody>
      </p:sp>
      <p:sp>
        <p:nvSpPr>
          <p:cNvPr id="20" name="Rectangle 19"/>
          <p:cNvSpPr/>
          <p:nvPr/>
        </p:nvSpPr>
        <p:spPr>
          <a:xfrm>
            <a:off x="10079137" y="2278018"/>
            <a:ext cx="838200" cy="818580"/>
          </a:xfrm>
          <a:prstGeom prst="rect">
            <a:avLst/>
          </a:prstGeom>
          <a:pattFill prst="dkHorz">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B=job1</a:t>
            </a:r>
          </a:p>
        </p:txBody>
      </p:sp>
      <p:sp>
        <p:nvSpPr>
          <p:cNvPr id="21" name="Rectangle 20"/>
          <p:cNvSpPr/>
          <p:nvPr/>
        </p:nvSpPr>
        <p:spPr>
          <a:xfrm>
            <a:off x="7640737" y="3029355"/>
            <a:ext cx="838200" cy="28643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consum</a:t>
            </a:r>
            <a:endParaRPr lang="en-US" sz="1200" b="1" dirty="0"/>
          </a:p>
        </p:txBody>
      </p:sp>
      <p:sp>
        <p:nvSpPr>
          <p:cNvPr id="26" name="Rectangle 25"/>
          <p:cNvSpPr/>
          <p:nvPr/>
        </p:nvSpPr>
        <p:spPr>
          <a:xfrm>
            <a:off x="6427012" y="1752719"/>
            <a:ext cx="838200" cy="304799"/>
          </a:xfrm>
          <a:prstGeom prst="rect">
            <a:avLst/>
          </a:prstGeom>
          <a:pattFill prst="wdUp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i=0,1</a:t>
            </a:r>
          </a:p>
        </p:txBody>
      </p:sp>
      <p:sp>
        <p:nvSpPr>
          <p:cNvPr id="27" name="Rectangle 26"/>
          <p:cNvSpPr/>
          <p:nvPr/>
        </p:nvSpPr>
        <p:spPr>
          <a:xfrm>
            <a:off x="7646212" y="1752719"/>
            <a:ext cx="838200" cy="304799"/>
          </a:xfrm>
          <a:prstGeom prst="rect">
            <a:avLst/>
          </a:prstGeom>
          <a:pattFill prst="wdDn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i=2,3</a:t>
            </a:r>
          </a:p>
        </p:txBody>
      </p:sp>
      <p:sp>
        <p:nvSpPr>
          <p:cNvPr id="28" name="Rectangle 27"/>
          <p:cNvSpPr/>
          <p:nvPr/>
        </p:nvSpPr>
        <p:spPr>
          <a:xfrm>
            <a:off x="8865412" y="1752719"/>
            <a:ext cx="838200" cy="304799"/>
          </a:xfrm>
          <a:prstGeom prst="rect">
            <a:avLst/>
          </a:prstGeom>
          <a:pattFill prst="dkVert">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i=4,5</a:t>
            </a:r>
          </a:p>
        </p:txBody>
      </p:sp>
      <p:sp>
        <p:nvSpPr>
          <p:cNvPr id="30" name="Rectangle 29"/>
          <p:cNvSpPr/>
          <p:nvPr/>
        </p:nvSpPr>
        <p:spPr>
          <a:xfrm>
            <a:off x="8860393" y="3477369"/>
            <a:ext cx="838200" cy="28643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consum</a:t>
            </a:r>
            <a:endParaRPr lang="en-US" sz="1200" b="1" dirty="0"/>
          </a:p>
        </p:txBody>
      </p:sp>
      <p:sp>
        <p:nvSpPr>
          <p:cNvPr id="31" name="Rectangle 30"/>
          <p:cNvSpPr/>
          <p:nvPr/>
        </p:nvSpPr>
        <p:spPr>
          <a:xfrm>
            <a:off x="6421993" y="3952940"/>
            <a:ext cx="838200" cy="28643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consum</a:t>
            </a:r>
            <a:endParaRPr lang="en-US" sz="1200" b="1" dirty="0"/>
          </a:p>
        </p:txBody>
      </p:sp>
      <p:sp>
        <p:nvSpPr>
          <p:cNvPr id="32" name="Rectangle 31"/>
          <p:cNvSpPr/>
          <p:nvPr/>
        </p:nvSpPr>
        <p:spPr>
          <a:xfrm>
            <a:off x="10080049" y="4377515"/>
            <a:ext cx="838200" cy="28643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consum</a:t>
            </a:r>
            <a:endParaRPr lang="en-US" sz="1200" b="1" dirty="0"/>
          </a:p>
        </p:txBody>
      </p:sp>
      <p:sp>
        <p:nvSpPr>
          <p:cNvPr id="34" name="Rectangle 33"/>
          <p:cNvSpPr/>
          <p:nvPr/>
        </p:nvSpPr>
        <p:spPr>
          <a:xfrm>
            <a:off x="7646441" y="3523066"/>
            <a:ext cx="838200" cy="716305"/>
          </a:xfrm>
          <a:prstGeom prst="rect">
            <a:avLst/>
          </a:prstGeom>
          <a:pattFill prst="wdDn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job2</a:t>
            </a:r>
          </a:p>
        </p:txBody>
      </p:sp>
      <p:sp>
        <p:nvSpPr>
          <p:cNvPr id="35" name="Rectangle 34"/>
          <p:cNvSpPr/>
          <p:nvPr/>
        </p:nvSpPr>
        <p:spPr>
          <a:xfrm>
            <a:off x="10075030" y="4854218"/>
            <a:ext cx="838200" cy="716305"/>
          </a:xfrm>
          <a:prstGeom prst="rect">
            <a:avLst/>
          </a:prstGeom>
          <a:pattFill prst="dkHorz">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job2</a:t>
            </a:r>
          </a:p>
        </p:txBody>
      </p:sp>
      <p:sp>
        <p:nvSpPr>
          <p:cNvPr id="36" name="Rectangle 35"/>
          <p:cNvSpPr/>
          <p:nvPr/>
        </p:nvSpPr>
        <p:spPr>
          <a:xfrm>
            <a:off x="8860393" y="4007871"/>
            <a:ext cx="838200" cy="716305"/>
          </a:xfrm>
          <a:prstGeom prst="rect">
            <a:avLst/>
          </a:prstGeom>
          <a:pattFill prst="dkVert">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job2</a:t>
            </a:r>
          </a:p>
        </p:txBody>
      </p:sp>
      <p:sp>
        <p:nvSpPr>
          <p:cNvPr id="37" name="Rectangle 36"/>
          <p:cNvSpPr/>
          <p:nvPr/>
        </p:nvSpPr>
        <p:spPr>
          <a:xfrm>
            <a:off x="6421993" y="4391770"/>
            <a:ext cx="838200" cy="716305"/>
          </a:xfrm>
          <a:prstGeom prst="rect">
            <a:avLst/>
          </a:prstGeom>
          <a:pattFill prst="wdUpDiag">
            <a:fgClr>
              <a:srgbClr val="92D050"/>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job2</a:t>
            </a:r>
          </a:p>
        </p:txBody>
      </p:sp>
      <p:sp>
        <p:nvSpPr>
          <p:cNvPr id="38" name="Rectangle 37"/>
          <p:cNvSpPr/>
          <p:nvPr/>
        </p:nvSpPr>
        <p:spPr>
          <a:xfrm>
            <a:off x="6421993" y="1143235"/>
            <a:ext cx="838200" cy="304799"/>
          </a:xfrm>
          <a:prstGeom prst="rect">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RES</a:t>
            </a:r>
          </a:p>
        </p:txBody>
      </p:sp>
      <p:cxnSp>
        <p:nvCxnSpPr>
          <p:cNvPr id="23" name="Straight Connector 22"/>
          <p:cNvCxnSpPr/>
          <p:nvPr/>
        </p:nvCxnSpPr>
        <p:spPr>
          <a:xfrm>
            <a:off x="6845657" y="1600434"/>
            <a:ext cx="3611057" cy="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850219" y="5786416"/>
            <a:ext cx="3606494" cy="501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081846" y="1342574"/>
            <a:ext cx="0" cy="4843884"/>
          </a:xfrm>
          <a:prstGeom prst="line">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rot="16200000">
            <a:off x="4619759" y="3055814"/>
            <a:ext cx="2646878" cy="261610"/>
          </a:xfrm>
          <a:prstGeom prst="rect">
            <a:avLst/>
          </a:prstGeom>
        </p:spPr>
        <p:txBody>
          <a:bodyPr wrap="none">
            <a:spAutoFit/>
          </a:bodyPr>
          <a:lstStyle/>
          <a:p>
            <a:r>
              <a:rPr lang="en-US" sz="1100" dirty="0">
                <a:solidFill>
                  <a:prstClr val="black"/>
                </a:solidFill>
                <a:latin typeface="Consolas" pitchFamily="49" charset="0"/>
              </a:rPr>
              <a:t>Time:  arrow  points  to  future</a:t>
            </a:r>
            <a:endParaRPr lang="en-US" sz="1100" dirty="0"/>
          </a:p>
        </p:txBody>
      </p:sp>
      <p:sp>
        <p:nvSpPr>
          <p:cNvPr id="45" name="Rectangle 44"/>
          <p:cNvSpPr/>
          <p:nvPr/>
        </p:nvSpPr>
        <p:spPr>
          <a:xfrm>
            <a:off x="6431119" y="6033946"/>
            <a:ext cx="838200" cy="304799"/>
          </a:xfrm>
          <a:prstGeom prst="rect">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RES</a:t>
            </a:r>
          </a:p>
        </p:txBody>
      </p:sp>
      <mc:AlternateContent xmlns:mc="http://schemas.openxmlformats.org/markup-compatibility/2006" xmlns:a14="http://schemas.microsoft.com/office/drawing/2010/main">
        <mc:Choice Requires="a14">
          <p:sp>
            <p:nvSpPr>
              <p:cNvPr id="39" name="Rectangle 38"/>
              <p:cNvSpPr/>
              <p:nvPr/>
            </p:nvSpPr>
            <p:spPr>
              <a:xfrm>
                <a:off x="215153" y="6529204"/>
                <a:ext cx="833883" cy="261610"/>
              </a:xfrm>
              <a:prstGeom prst="rect">
                <a:avLst/>
              </a:prstGeom>
            </p:spPr>
            <p:txBody>
              <a:bodyPr wrap="none">
                <a:spAutoFit/>
              </a:bodyPr>
              <a:lstStyle/>
              <a:p>
                <a:r>
                  <a:rPr lang="en-US" sz="1100" dirty="0">
                    <a:latin typeface="Arial" panose="020B0604020202020204" pitchFamily="34" charset="0"/>
                  </a:rPr>
                  <a:t>[IOMPP]</a:t>
                </a:r>
                <a14:m>
                  <m:oMath xmlns:m="http://schemas.openxmlformats.org/officeDocument/2006/math">
                    <m:r>
                      <a:rPr lang="en-US" sz="1100" b="0" i="1" smtClean="0">
                        <a:latin typeface="Cambria Math" panose="02040503050406030204" pitchFamily="18" charset="0"/>
                      </a:rPr>
                      <m:t>→</m:t>
                    </m:r>
                  </m:oMath>
                </a14:m>
                <a:endParaRPr lang="en-US" sz="1100" dirty="0">
                  <a:latin typeface="Arial" panose="020B0604020202020204" pitchFamily="34" charset="0"/>
                </a:endParaRPr>
              </a:p>
            </p:txBody>
          </p:sp>
        </mc:Choice>
        <mc:Fallback xmlns="">
          <p:sp>
            <p:nvSpPr>
              <p:cNvPr id="39" name="Rectangle 38"/>
              <p:cNvSpPr>
                <a:spLocks noRot="1" noChangeAspect="1" noMove="1" noResize="1" noEditPoints="1" noAdjustHandles="1" noChangeArrowheads="1" noChangeShapeType="1" noTextEdit="1"/>
              </p:cNvSpPr>
              <p:nvPr/>
            </p:nvSpPr>
            <p:spPr>
              <a:xfrm>
                <a:off x="215153" y="6529204"/>
                <a:ext cx="833883" cy="261610"/>
              </a:xfrm>
              <a:prstGeom prst="rect">
                <a:avLst/>
              </a:prstGeom>
              <a:blipFill>
                <a:blip r:embed="rId4"/>
                <a:stretch>
                  <a:fillRect t="-2326" b="-1395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78528409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r>
              <a:rPr lang="en-US" dirty="0"/>
              <a:t>The </a:t>
            </a:r>
            <a:r>
              <a:rPr lang="en-US" dirty="0">
                <a:solidFill>
                  <a:srgbClr val="FFC000"/>
                </a:solidFill>
                <a:latin typeface="Consolas" panose="020B0609020204030204" pitchFamily="49" charset="0"/>
              </a:rPr>
              <a:t>atomic</a:t>
            </a:r>
            <a:r>
              <a:rPr lang="en-US" dirty="0"/>
              <a:t> Directive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14</a:t>
            </a:fld>
            <a:endParaRPr lang="en-US" altLang="en-US"/>
          </a:p>
        </p:txBody>
      </p:sp>
      <p:sp>
        <p:nvSpPr>
          <p:cNvPr id="622595" name="Rectangle 3"/>
          <p:cNvSpPr>
            <a:spLocks noGrp="1" noChangeArrowheads="1"/>
          </p:cNvSpPr>
          <p:nvPr>
            <p:ph type="body" idx="4294967295"/>
          </p:nvPr>
        </p:nvSpPr>
        <p:spPr>
          <a:xfrm>
            <a:off x="571398" y="1016795"/>
            <a:ext cx="11296752" cy="2794929"/>
          </a:xfrm>
        </p:spPr>
        <p:txBody>
          <a:bodyPr>
            <a:noAutofit/>
          </a:bodyPr>
          <a:lstStyle/>
          <a:p>
            <a:r>
              <a:rPr lang="en-US" sz="2800" dirty="0"/>
              <a:t>Applies only to simple update of memory location</a:t>
            </a:r>
          </a:p>
          <a:p>
            <a:pPr lvl="1"/>
            <a:r>
              <a:rPr lang="en-US" sz="2800" dirty="0"/>
              <a:t>It’s a </a:t>
            </a:r>
            <a:r>
              <a:rPr lang="en-US" sz="2800" dirty="0">
                <a:solidFill>
                  <a:srgbClr val="C00000"/>
                </a:solidFill>
              </a:rPr>
              <a:t>guarded memory access operation</a:t>
            </a:r>
          </a:p>
          <a:p>
            <a:pPr lvl="1"/>
            <a:r>
              <a:rPr lang="en-US" sz="2800" dirty="0"/>
              <a:t>Also seen in GPU computing</a:t>
            </a:r>
          </a:p>
          <a:p>
            <a:pPr lvl="2"/>
            <a:endParaRPr lang="en-US" sz="2000" dirty="0"/>
          </a:p>
          <a:p>
            <a:r>
              <a:rPr lang="en-US" sz="2800" dirty="0"/>
              <a:t>Special case of a </a:t>
            </a:r>
            <a:r>
              <a:rPr lang="en-US" sz="2800" dirty="0">
                <a:solidFill>
                  <a:srgbClr val="0070C0"/>
                </a:solidFill>
                <a:latin typeface="Consolas" pitchFamily="49" charset="0"/>
                <a:cs typeface="Consolas" pitchFamily="49" charset="0"/>
              </a:rPr>
              <a:t>critical</a:t>
            </a:r>
            <a:r>
              <a:rPr lang="en-US" sz="2800" dirty="0"/>
              <a:t> section</a:t>
            </a:r>
          </a:p>
          <a:p>
            <a:pPr lvl="1"/>
            <a:r>
              <a:rPr lang="en-US" sz="2400" dirty="0"/>
              <a:t>Atomic introduces less overhead than </a:t>
            </a:r>
            <a:r>
              <a:rPr lang="en-US" sz="2400" dirty="0">
                <a:solidFill>
                  <a:srgbClr val="0070C0"/>
                </a:solidFill>
                <a:latin typeface="Consolas" pitchFamily="49" charset="0"/>
                <a:cs typeface="Consolas" pitchFamily="49" charset="0"/>
              </a:rPr>
              <a:t>critical</a:t>
            </a:r>
          </a:p>
        </p:txBody>
      </p:sp>
      <p:sp>
        <p:nvSpPr>
          <p:cNvPr id="2" name="Rectangle 1"/>
          <p:cNvSpPr/>
          <p:nvPr/>
        </p:nvSpPr>
        <p:spPr>
          <a:xfrm>
            <a:off x="4298950" y="4260850"/>
            <a:ext cx="6762750" cy="1938992"/>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FF"/>
                </a:solidFill>
                <a:latin typeface="Consolas" pitchFamily="49" charset="0"/>
                <a:cs typeface="Consolas" pitchFamily="49" charset="0"/>
              </a:rPr>
              <a:t>#pragma</a:t>
            </a:r>
            <a:r>
              <a:rPr lang="en-US" sz="2000" dirty="0">
                <a:solidFill>
                  <a:prstClr val="black"/>
                </a:solidFill>
                <a:latin typeface="Consolas" pitchFamily="49" charset="0"/>
                <a:cs typeface="Consolas" pitchFamily="49" charset="0"/>
              </a:rPr>
              <a:t> </a:t>
            </a:r>
            <a:r>
              <a:rPr lang="en-US" sz="2000" dirty="0" err="1">
                <a:solidFill>
                  <a:prstClr val="black"/>
                </a:solidFill>
                <a:latin typeface="Consolas" pitchFamily="49" charset="0"/>
                <a:cs typeface="Consolas" pitchFamily="49" charset="0"/>
              </a:rPr>
              <a:t>omp</a:t>
            </a:r>
            <a:r>
              <a:rPr lang="en-US" sz="2000" dirty="0">
                <a:solidFill>
                  <a:prstClr val="black"/>
                </a:solidFill>
                <a:latin typeface="Consolas" pitchFamily="49" charset="0"/>
                <a:cs typeface="Consolas" pitchFamily="49" charset="0"/>
              </a:rPr>
              <a:t> parallel </a:t>
            </a:r>
            <a:r>
              <a:rPr lang="en-US" sz="2000" dirty="0">
                <a:solidFill>
                  <a:srgbClr val="0000FF"/>
                </a:solidFill>
                <a:latin typeface="Consolas" pitchFamily="49" charset="0"/>
                <a:cs typeface="Consolas" pitchFamily="49" charset="0"/>
              </a:rPr>
              <a:t>for</a:t>
            </a:r>
            <a:r>
              <a:rPr lang="en-US" sz="2000" dirty="0">
                <a:solidFill>
                  <a:prstClr val="black"/>
                </a:solidFill>
                <a:latin typeface="Consolas" pitchFamily="49" charset="0"/>
                <a:cs typeface="Consolas" pitchFamily="49" charset="0"/>
              </a:rPr>
              <a:t> shared(x, y, index)</a:t>
            </a:r>
          </a:p>
          <a:p>
            <a:r>
              <a:rPr lang="nn-NO" sz="2000" dirty="0">
                <a:solidFill>
                  <a:prstClr val="black"/>
                </a:solidFill>
                <a:latin typeface="Consolas" pitchFamily="49" charset="0"/>
                <a:cs typeface="Consolas" pitchFamily="49" charset="0"/>
              </a:rPr>
              <a:t>    </a:t>
            </a:r>
            <a:r>
              <a:rPr lang="nn-NO" sz="2000" dirty="0">
                <a:solidFill>
                  <a:srgbClr val="0000FF"/>
                </a:solidFill>
                <a:latin typeface="Consolas" pitchFamily="49" charset="0"/>
                <a:cs typeface="Consolas" pitchFamily="49" charset="0"/>
              </a:rPr>
              <a:t>for</a:t>
            </a:r>
            <a:r>
              <a:rPr lang="nn-NO" sz="2000" dirty="0">
                <a:solidFill>
                  <a:prstClr val="black"/>
                </a:solidFill>
                <a:latin typeface="Consolas" pitchFamily="49" charset="0"/>
                <a:cs typeface="Consolas" pitchFamily="49" charset="0"/>
              </a:rPr>
              <a:t> (i = 0; i &lt; n; i++) {</a:t>
            </a:r>
          </a:p>
          <a:p>
            <a:r>
              <a:rPr lang="en-US" sz="2000" dirty="0">
                <a:solidFill>
                  <a:srgbClr val="0000FF"/>
                </a:solidFill>
                <a:latin typeface="Consolas" pitchFamily="49" charset="0"/>
                <a:cs typeface="Consolas" pitchFamily="49" charset="0"/>
              </a:rPr>
              <a:t>#pragma</a:t>
            </a:r>
            <a:r>
              <a:rPr lang="en-US" sz="2000" dirty="0">
                <a:solidFill>
                  <a:prstClr val="black"/>
                </a:solidFill>
                <a:latin typeface="Consolas" pitchFamily="49" charset="0"/>
                <a:cs typeface="Consolas" pitchFamily="49" charset="0"/>
              </a:rPr>
              <a:t> </a:t>
            </a:r>
            <a:r>
              <a:rPr lang="en-US" sz="2000" dirty="0" err="1">
                <a:solidFill>
                  <a:srgbClr val="C00000"/>
                </a:solidFill>
                <a:latin typeface="Consolas" pitchFamily="49" charset="0"/>
                <a:cs typeface="Consolas" pitchFamily="49" charset="0"/>
              </a:rPr>
              <a:t>omp</a:t>
            </a:r>
            <a:r>
              <a:rPr lang="en-US" sz="2000" dirty="0">
                <a:solidFill>
                  <a:srgbClr val="C00000"/>
                </a:solidFill>
                <a:latin typeface="Consolas" pitchFamily="49" charset="0"/>
                <a:cs typeface="Consolas" pitchFamily="49" charset="0"/>
              </a:rPr>
              <a:t> atomic</a:t>
            </a:r>
          </a:p>
          <a:p>
            <a:r>
              <a:rPr lang="en-US" sz="2000" dirty="0">
                <a:solidFill>
                  <a:prstClr val="black"/>
                </a:solidFill>
                <a:latin typeface="Consolas" pitchFamily="49" charset="0"/>
                <a:cs typeface="Consolas" pitchFamily="49" charset="0"/>
              </a:rPr>
              <a:t>        x[index[i]] += work1(i);</a:t>
            </a:r>
          </a:p>
          <a:p>
            <a:r>
              <a:rPr lang="en-US" sz="2000" dirty="0">
                <a:solidFill>
                  <a:prstClr val="black"/>
                </a:solidFill>
                <a:latin typeface="Consolas" pitchFamily="49" charset="0"/>
                <a:cs typeface="Consolas" pitchFamily="49" charset="0"/>
              </a:rPr>
              <a:t>        y[i] += work2(i);</a:t>
            </a:r>
          </a:p>
          <a:p>
            <a:r>
              <a:rPr lang="en-US" sz="2000" dirty="0">
                <a:solidFill>
                  <a:prstClr val="black"/>
                </a:solidFill>
                <a:latin typeface="Consolas" pitchFamily="49" charset="0"/>
                <a:cs typeface="Consolas" pitchFamily="49" charset="0"/>
              </a:rPr>
              <a:t>    } </a:t>
            </a:r>
          </a:p>
        </p:txBody>
      </p:sp>
      <p:sp>
        <p:nvSpPr>
          <p:cNvPr id="4" name="Rectangle 3"/>
          <p:cNvSpPr/>
          <p:nvPr/>
        </p:nvSpPr>
        <p:spPr>
          <a:xfrm>
            <a:off x="1314450" y="4205644"/>
            <a:ext cx="1790700" cy="2062103"/>
          </a:xfrm>
          <a:prstGeom prst="rect">
            <a:avLst/>
          </a:prstGeom>
          <a:solidFill>
            <a:schemeClr val="bg1">
              <a:lumMod val="95000"/>
            </a:schemeClr>
          </a:solidFill>
          <a:ln>
            <a:solidFill>
              <a:schemeClr val="tx1"/>
            </a:solidFill>
          </a:ln>
        </p:spPr>
        <p:txBody>
          <a:bodyPr wrap="square">
            <a:spAutoFit/>
          </a:bodyPr>
          <a:lstStyle/>
          <a:p>
            <a:r>
              <a:rPr lang="en-US" sz="1600" dirty="0">
                <a:latin typeface="Consolas" pitchFamily="49" charset="0"/>
                <a:cs typeface="Consolas" pitchFamily="49" charset="0"/>
              </a:rPr>
              <a:t>index[0] = 2;</a:t>
            </a:r>
          </a:p>
          <a:p>
            <a:r>
              <a:rPr lang="en-US" sz="1600" dirty="0">
                <a:latin typeface="Consolas" pitchFamily="49" charset="0"/>
                <a:cs typeface="Consolas" pitchFamily="49" charset="0"/>
              </a:rPr>
              <a:t>index[1] = 3;</a:t>
            </a:r>
          </a:p>
          <a:p>
            <a:r>
              <a:rPr lang="en-US" sz="1600" dirty="0">
                <a:latin typeface="Consolas" pitchFamily="49" charset="0"/>
                <a:cs typeface="Consolas" pitchFamily="49" charset="0"/>
              </a:rPr>
              <a:t>index[2] = 4;</a:t>
            </a:r>
          </a:p>
          <a:p>
            <a:r>
              <a:rPr lang="en-US" sz="1600" dirty="0">
                <a:latin typeface="Consolas" pitchFamily="49" charset="0"/>
                <a:cs typeface="Consolas" pitchFamily="49" charset="0"/>
              </a:rPr>
              <a:t>index[3] = 5;</a:t>
            </a:r>
          </a:p>
          <a:p>
            <a:r>
              <a:rPr lang="en-US" sz="1600" dirty="0">
                <a:latin typeface="Consolas" pitchFamily="49" charset="0"/>
                <a:cs typeface="Consolas" pitchFamily="49" charset="0"/>
              </a:rPr>
              <a:t>index[4] = 4;</a:t>
            </a:r>
          </a:p>
          <a:p>
            <a:r>
              <a:rPr lang="en-US" sz="1600" dirty="0">
                <a:latin typeface="Consolas" pitchFamily="49" charset="0"/>
                <a:cs typeface="Consolas" pitchFamily="49" charset="0"/>
              </a:rPr>
              <a:t>index[5] = 0;</a:t>
            </a:r>
          </a:p>
          <a:p>
            <a:r>
              <a:rPr lang="en-US" sz="1600" dirty="0">
                <a:latin typeface="Consolas" pitchFamily="49" charset="0"/>
                <a:cs typeface="Consolas" pitchFamily="49" charset="0"/>
              </a:rPr>
              <a:t>index[6] = 5;</a:t>
            </a:r>
          </a:p>
          <a:p>
            <a:r>
              <a:rPr lang="en-US" sz="1600" dirty="0">
                <a:latin typeface="Consolas" pitchFamily="49" charset="0"/>
                <a:cs typeface="Consolas" pitchFamily="49" charset="0"/>
              </a:rPr>
              <a:t>index[7] = 1;</a:t>
            </a:r>
          </a:p>
        </p:txBody>
      </p:sp>
      <p:sp>
        <p:nvSpPr>
          <p:cNvPr id="8" name="Rectangle 7"/>
          <p:cNvSpPr/>
          <p:nvPr/>
        </p:nvSpPr>
        <p:spPr>
          <a:xfrm>
            <a:off x="106710" y="6522143"/>
            <a:ext cx="1042640" cy="276999"/>
          </a:xfrm>
          <a:prstGeom prst="rect">
            <a:avLst/>
          </a:prstGeom>
        </p:spPr>
        <p:txBody>
          <a:bodyPr wrap="square">
            <a:spAutoFit/>
          </a:bodyPr>
          <a:lstStyle/>
          <a:p>
            <a:r>
              <a:rPr lang="en-US" sz="1200" dirty="0"/>
              <a:t>[IOMPP]→</a:t>
            </a:r>
          </a:p>
        </p:txBody>
      </p:sp>
      <p:grpSp>
        <p:nvGrpSpPr>
          <p:cNvPr id="7" name="Group 6"/>
          <p:cNvGrpSpPr/>
          <p:nvPr/>
        </p:nvGrpSpPr>
        <p:grpSpPr>
          <a:xfrm>
            <a:off x="920750" y="4824033"/>
            <a:ext cx="228600" cy="609601"/>
            <a:chOff x="920750" y="4824033"/>
            <a:chExt cx="228600" cy="609601"/>
          </a:xfrm>
        </p:grpSpPr>
        <p:sp>
          <p:nvSpPr>
            <p:cNvPr id="5" name="Right Arrow 4"/>
            <p:cNvSpPr/>
            <p:nvPr/>
          </p:nvSpPr>
          <p:spPr>
            <a:xfrm>
              <a:off x="920750" y="4824033"/>
              <a:ext cx="2286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920750" y="5281234"/>
              <a:ext cx="2286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09066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r>
              <a:rPr lang="en-US" dirty="0" err="1"/>
              <a:t>OpenMP</a:t>
            </a:r>
            <a:r>
              <a:rPr lang="en-US" dirty="0"/>
              <a:t> </a:t>
            </a:r>
            <a:r>
              <a:rPr lang="en-US" dirty="0">
                <a:solidFill>
                  <a:srgbClr val="FFC000"/>
                </a:solidFill>
                <a:latin typeface="Consolas" panose="020B0609020204030204" pitchFamily="49" charset="0"/>
              </a:rPr>
              <a:t>atomic</a:t>
            </a:r>
            <a:r>
              <a:rPr lang="en-US" dirty="0"/>
              <a:t> Directive</a:t>
            </a:r>
          </a:p>
        </p:txBody>
      </p:sp>
      <p:sp>
        <p:nvSpPr>
          <p:cNvPr id="622595" name="Rectangle 3"/>
          <p:cNvSpPr>
            <a:spLocks noGrp="1" noChangeArrowheads="1"/>
          </p:cNvSpPr>
          <p:nvPr>
            <p:ph idx="1"/>
          </p:nvPr>
        </p:nvSpPr>
        <p:spPr/>
        <p:txBody>
          <a:bodyPr>
            <a:normAutofit/>
          </a:bodyPr>
          <a:lstStyle/>
          <a:p>
            <a:r>
              <a:rPr lang="en-US" dirty="0"/>
              <a:t>Unlike a </a:t>
            </a:r>
            <a:r>
              <a:rPr lang="en-US" dirty="0">
                <a:solidFill>
                  <a:srgbClr val="0070C0"/>
                </a:solidFill>
                <a:latin typeface="Consolas" panose="020B0609020204030204" pitchFamily="49" charset="0"/>
                <a:cs typeface="Courier New" panose="02070309020205020404" pitchFamily="49" charset="0"/>
              </a:rPr>
              <a:t>critical</a:t>
            </a:r>
            <a:r>
              <a:rPr lang="en-US" dirty="0"/>
              <a:t> directive, the </a:t>
            </a:r>
            <a:r>
              <a:rPr lang="en-US" dirty="0">
                <a:solidFill>
                  <a:srgbClr val="0070C0"/>
                </a:solidFill>
                <a:latin typeface="Consolas" panose="020B0609020204030204" pitchFamily="49" charset="0"/>
                <a:cs typeface="Courier New" panose="02070309020205020404" pitchFamily="49" charset="0"/>
              </a:rPr>
              <a:t>atomic</a:t>
            </a:r>
            <a:r>
              <a:rPr lang="en-US" dirty="0"/>
              <a:t> directive:</a:t>
            </a:r>
          </a:p>
          <a:p>
            <a:pPr lvl="1"/>
            <a:r>
              <a:rPr lang="en-US" sz="2200" dirty="0"/>
              <a:t>Can only protect a single assignment</a:t>
            </a:r>
          </a:p>
          <a:p>
            <a:pPr lvl="1"/>
            <a:r>
              <a:rPr lang="en-US" sz="2200" dirty="0"/>
              <a:t>Applies only to simple </a:t>
            </a:r>
            <a:r>
              <a:rPr lang="en-US" sz="2200" dirty="0">
                <a:solidFill>
                  <a:srgbClr val="C00000"/>
                </a:solidFill>
              </a:rPr>
              <a:t>update of memory</a:t>
            </a:r>
          </a:p>
          <a:p>
            <a:pPr lvl="2"/>
            <a:endParaRPr lang="en-US" sz="1700" dirty="0"/>
          </a:p>
          <a:p>
            <a:r>
              <a:rPr lang="en-US" dirty="0"/>
              <a:t>The assignment that can be protected by </a:t>
            </a:r>
            <a:r>
              <a:rPr lang="en-US" dirty="0">
                <a:solidFill>
                  <a:srgbClr val="0070C0"/>
                </a:solidFill>
                <a:latin typeface="Consolas" panose="020B0609020204030204" pitchFamily="49" charset="0"/>
                <a:cs typeface="Courier New" panose="02070309020205020404" pitchFamily="49" charset="0"/>
              </a:rPr>
              <a:t>atomic</a:t>
            </a:r>
            <a:r>
              <a:rPr lang="en-US" dirty="0"/>
              <a:t> must be one of:</a:t>
            </a:r>
            <a:br>
              <a:rPr lang="en-US" dirty="0"/>
            </a:br>
            <a:r>
              <a:rPr lang="en-US" dirty="0">
                <a:latin typeface="Courier New" panose="02070309020205020404" pitchFamily="49" charset="0"/>
                <a:cs typeface="Courier New" panose="02070309020205020404" pitchFamily="49" charset="0"/>
              </a:rPr>
              <a:t>	x &lt;op&gt;= &lt;expression&gt;;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x++;</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++x;</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x--;</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--x;</a:t>
            </a:r>
          </a:p>
          <a:p>
            <a:r>
              <a:rPr lang="en-US" dirty="0">
                <a:latin typeface="Courier New" panose="02070309020205020404" pitchFamily="49" charset="0"/>
                <a:cs typeface="Courier New" panose="02070309020205020404" pitchFamily="49" charset="0"/>
              </a:rPr>
              <a:t>&lt;op&gt;</a:t>
            </a:r>
            <a:r>
              <a:rPr lang="en-US" dirty="0">
                <a:latin typeface="Consolas" panose="020B0609020204030204" pitchFamily="49" charset="0"/>
              </a:rPr>
              <a:t> </a:t>
            </a:r>
            <a:r>
              <a:rPr lang="en-US" dirty="0"/>
              <a:t>can be one of: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&amp;</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&lt;&lt;</a:t>
            </a:r>
            <a:r>
              <a:rPr lang="en-US" dirty="0">
                <a:latin typeface="Consolas" panose="020B0609020204030204" pitchFamily="49" charset="0"/>
              </a:rPr>
              <a:t>, </a:t>
            </a:r>
            <a:r>
              <a:rPr lang="en-US" dirty="0">
                <a:latin typeface="Courier New" panose="02070309020205020404" pitchFamily="49" charset="0"/>
                <a:cs typeface="Courier New" panose="02070309020205020404" pitchFamily="49" charset="0"/>
              </a:rPr>
              <a:t>&gt;&gt;</a:t>
            </a:r>
          </a:p>
          <a:p>
            <a:r>
              <a:rPr lang="en-US" dirty="0">
                <a:latin typeface="Courier New" panose="02070309020205020404" pitchFamily="49" charset="0"/>
                <a:cs typeface="Courier New" panose="02070309020205020404" pitchFamily="49" charset="0"/>
              </a:rPr>
              <a:t>&lt;expression&gt;</a:t>
            </a:r>
            <a:r>
              <a:rPr lang="en-US" dirty="0">
                <a:latin typeface="Consolas" panose="020B0609020204030204" pitchFamily="49" charset="0"/>
              </a:rPr>
              <a:t> </a:t>
            </a:r>
            <a:r>
              <a:rPr lang="en-US" dirty="0"/>
              <a:t>must not reference </a:t>
            </a:r>
            <a:r>
              <a:rPr lang="en-US" dirty="0">
                <a:latin typeface="Courier New" panose="02070309020205020404" pitchFamily="49" charset="0"/>
                <a:cs typeface="Courier New" panose="02070309020205020404" pitchFamily="49" charset="0"/>
              </a:rPr>
              <a:t>x</a:t>
            </a:r>
          </a:p>
          <a:p>
            <a:r>
              <a:rPr lang="en-US" dirty="0"/>
              <a:t>Only the load and store of </a:t>
            </a:r>
            <a:r>
              <a:rPr lang="en-US" dirty="0">
                <a:latin typeface="Courier New" panose="02070309020205020404" pitchFamily="49" charset="0"/>
                <a:cs typeface="Courier New" panose="02070309020205020404" pitchFamily="49" charset="0"/>
              </a:rPr>
              <a:t>x</a:t>
            </a:r>
            <a:r>
              <a:rPr lang="en-US" dirty="0"/>
              <a:t> is protected (not </a:t>
            </a:r>
            <a:r>
              <a:rPr lang="en-US" dirty="0">
                <a:latin typeface="Courier New" panose="02070309020205020404" pitchFamily="49" charset="0"/>
                <a:cs typeface="Courier New" panose="02070309020205020404" pitchFamily="49" charset="0"/>
              </a:rPr>
              <a:t>&lt;expression&gt;</a:t>
            </a:r>
            <a:r>
              <a:rPr lang="en-US" dirty="0"/>
              <a:t>)</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15</a:t>
            </a:fld>
            <a:endParaRPr lang="en-US" altLang="en-US"/>
          </a:p>
        </p:txBody>
      </p:sp>
    </p:spTree>
    <p:custDataLst>
      <p:tags r:id="rId1"/>
    </p:custDataLst>
    <p:extLst>
      <p:ext uri="{BB962C8B-B14F-4D97-AF65-F5344CB8AC3E}">
        <p14:creationId xmlns:p14="http://schemas.microsoft.com/office/powerpoint/2010/main" val="21651436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normAutofit/>
          </a:bodyPr>
          <a:lstStyle/>
          <a:p>
            <a:r>
              <a:rPr lang="en-GB" altLang="en-US" dirty="0"/>
              <a:t>Synchronisation is costly. Avoid if possible.</a:t>
            </a:r>
          </a:p>
        </p:txBody>
      </p:sp>
      <p:sp>
        <p:nvSpPr>
          <p:cNvPr id="208899" name="Rectangle 3"/>
          <p:cNvSpPr>
            <a:spLocks noGrp="1" noChangeArrowheads="1"/>
          </p:cNvSpPr>
          <p:nvPr>
            <p:ph idx="1"/>
          </p:nvPr>
        </p:nvSpPr>
        <p:spPr/>
        <p:txBody>
          <a:bodyPr/>
          <a:lstStyle/>
          <a:p>
            <a:pPr lvl="2"/>
            <a:endParaRPr lang="en-GB" altLang="en-US" sz="1900" dirty="0"/>
          </a:p>
          <a:p>
            <a:r>
              <a:rPr lang="en-GB" altLang="en-US" dirty="0"/>
              <a:t>Barriers can be very expensive</a:t>
            </a:r>
          </a:p>
          <a:p>
            <a:pPr lvl="1"/>
            <a:r>
              <a:rPr lang="en-GB" altLang="en-US" dirty="0"/>
              <a:t>Typically 1000s cycles to synchronise</a:t>
            </a:r>
          </a:p>
          <a:p>
            <a:pPr lvl="1"/>
            <a:endParaRPr lang="en-GB" altLang="en-US" dirty="0"/>
          </a:p>
          <a:p>
            <a:r>
              <a:rPr lang="en-GB" altLang="en-US" dirty="0"/>
              <a:t>Recall that you have explicit and implicit barriers</a:t>
            </a:r>
          </a:p>
          <a:p>
            <a:endParaRPr lang="en-GB" altLang="en-US" dirty="0"/>
          </a:p>
          <a:p>
            <a:r>
              <a:rPr lang="en-GB" altLang="en-US" dirty="0"/>
              <a:t>Avoid barriers via:</a:t>
            </a:r>
          </a:p>
          <a:p>
            <a:pPr lvl="1"/>
            <a:r>
              <a:rPr lang="en-GB" altLang="en-US" b="1" dirty="0"/>
              <a:t>Careful</a:t>
            </a:r>
            <a:r>
              <a:rPr lang="en-GB" altLang="en-US" dirty="0"/>
              <a:t> use of the </a:t>
            </a:r>
            <a:r>
              <a:rPr lang="en-GB" altLang="en-US" dirty="0" err="1">
                <a:solidFill>
                  <a:srgbClr val="0070C0"/>
                </a:solidFill>
                <a:latin typeface="Consolas" panose="020B0609020204030204" pitchFamily="49" charset="0"/>
              </a:rPr>
              <a:t>nowait</a:t>
            </a:r>
            <a:r>
              <a:rPr lang="en-GB" altLang="en-US" dirty="0"/>
              <a:t> clause</a:t>
            </a:r>
          </a:p>
          <a:p>
            <a:pPr lvl="1"/>
            <a:r>
              <a:rPr lang="en-GB" altLang="en-US" dirty="0"/>
              <a:t>Parallelize at the outermost level possible</a:t>
            </a:r>
          </a:p>
          <a:p>
            <a:pPr lvl="2"/>
            <a:r>
              <a:rPr lang="en-GB" altLang="en-US" dirty="0"/>
              <a:t>May require re-ordering of loops / indexes</a:t>
            </a:r>
          </a:p>
          <a:p>
            <a:pPr lvl="1"/>
            <a:r>
              <a:rPr lang="en-GB" altLang="en-US" dirty="0"/>
              <a:t>Use </a:t>
            </a:r>
            <a:r>
              <a:rPr lang="en-GB" altLang="en-US" dirty="0">
                <a:solidFill>
                  <a:srgbClr val="0070C0"/>
                </a:solidFill>
                <a:latin typeface="Consolas" panose="020B0609020204030204" pitchFamily="49" charset="0"/>
              </a:rPr>
              <a:t>critical</a:t>
            </a:r>
            <a:r>
              <a:rPr lang="en-GB" altLang="en-US" dirty="0"/>
              <a:t> or </a:t>
            </a:r>
            <a:r>
              <a:rPr lang="en-GB" altLang="en-US" dirty="0">
                <a:solidFill>
                  <a:srgbClr val="0070C0"/>
                </a:solidFill>
                <a:latin typeface="Consolas" panose="020B0609020204030204" pitchFamily="49" charset="0"/>
              </a:rPr>
              <a:t>atomic</a:t>
            </a:r>
            <a:r>
              <a:rPr lang="en-GB" altLang="en-US" dirty="0"/>
              <a:t>. Yet this may impact performance too</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16</a:t>
            </a:fld>
            <a:endParaRPr lang="en-US" altLang="en-US"/>
          </a:p>
        </p:txBody>
      </p:sp>
    </p:spTree>
    <p:extLst>
      <p:ext uri="{BB962C8B-B14F-4D97-AF65-F5344CB8AC3E}">
        <p14:creationId xmlns:p14="http://schemas.microsoft.com/office/powerpoint/2010/main" val="1429695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p:txBody>
          <a:bodyPr/>
          <a:lstStyle/>
          <a:p>
            <a:r>
              <a:rPr lang="en-US" dirty="0"/>
              <a:t>The </a:t>
            </a:r>
            <a:r>
              <a:rPr lang="en-US" dirty="0">
                <a:solidFill>
                  <a:srgbClr val="FFC000"/>
                </a:solidFill>
                <a:latin typeface="Consolas" panose="020B0609020204030204" pitchFamily="49" charset="0"/>
                <a:cs typeface="Courier New" panose="02070309020205020404" pitchFamily="49" charset="0"/>
              </a:rPr>
              <a:t>reduction</a:t>
            </a:r>
            <a:r>
              <a:rPr lang="en-US" dirty="0"/>
              <a:t> Construct</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17</a:t>
            </a:fld>
            <a:endParaRPr lang="en-US" altLang="en-US"/>
          </a:p>
        </p:txBody>
      </p:sp>
      <p:sp>
        <p:nvSpPr>
          <p:cNvPr id="604163" name="Rectangle 3"/>
          <p:cNvSpPr>
            <a:spLocks noGrp="1" noChangeArrowheads="1"/>
          </p:cNvSpPr>
          <p:nvPr>
            <p:ph type="body" idx="4294967295"/>
          </p:nvPr>
        </p:nvSpPr>
        <p:spPr>
          <a:xfrm>
            <a:off x="482599" y="3336396"/>
            <a:ext cx="11362267" cy="3005137"/>
          </a:xfrm>
        </p:spPr>
        <p:txBody>
          <a:bodyPr>
            <a:normAutofit/>
          </a:bodyPr>
          <a:lstStyle/>
          <a:p>
            <a:endParaRPr lang="en-US" dirty="0"/>
          </a:p>
          <a:p>
            <a:r>
              <a:rPr lang="en-US" dirty="0"/>
              <a:t>Local copy of </a:t>
            </a:r>
            <a:r>
              <a:rPr lang="en-US" dirty="0">
                <a:solidFill>
                  <a:srgbClr val="0070C0"/>
                </a:solidFill>
                <a:latin typeface="Consolas" pitchFamily="49" charset="0"/>
                <a:cs typeface="Consolas" pitchFamily="49" charset="0"/>
              </a:rPr>
              <a:t>sum</a:t>
            </a:r>
            <a:r>
              <a:rPr lang="en-US" dirty="0"/>
              <a:t> for each thread engaged in the reduction is private</a:t>
            </a:r>
          </a:p>
          <a:p>
            <a:pPr lvl="1"/>
            <a:r>
              <a:rPr lang="en-US" dirty="0"/>
              <a:t>Each local sum initialized to the identity operand associated with the operator that comes into play</a:t>
            </a:r>
          </a:p>
          <a:p>
            <a:pPr lvl="2"/>
            <a:r>
              <a:rPr lang="en-US" dirty="0"/>
              <a:t>Here we have “+”, so it’s a zero (0)</a:t>
            </a:r>
          </a:p>
          <a:p>
            <a:pPr lvl="2"/>
            <a:endParaRPr lang="en-US" dirty="0"/>
          </a:p>
          <a:p>
            <a:r>
              <a:rPr lang="en-US" dirty="0"/>
              <a:t>All local copies of </a:t>
            </a:r>
            <a:r>
              <a:rPr lang="en-US" dirty="0">
                <a:solidFill>
                  <a:srgbClr val="0070C0"/>
                </a:solidFill>
                <a:latin typeface="Consolas" pitchFamily="49" charset="0"/>
                <a:cs typeface="Consolas" pitchFamily="49" charset="0"/>
              </a:rPr>
              <a:t>sum</a:t>
            </a:r>
            <a:r>
              <a:rPr lang="en-US" dirty="0">
                <a:latin typeface="Consolas" pitchFamily="49" charset="0"/>
                <a:cs typeface="Consolas" pitchFamily="49" charset="0"/>
              </a:rPr>
              <a:t> </a:t>
            </a:r>
            <a:r>
              <a:rPr lang="en-US" dirty="0"/>
              <a:t>added together and stored in “global” variable</a:t>
            </a:r>
          </a:p>
        </p:txBody>
      </p:sp>
      <p:sp>
        <p:nvSpPr>
          <p:cNvPr id="604164" name="Text Box 4"/>
          <p:cNvSpPr txBox="1">
            <a:spLocks noChangeArrowheads="1"/>
          </p:cNvSpPr>
          <p:nvPr/>
        </p:nvSpPr>
        <p:spPr bwMode="auto">
          <a:xfrm>
            <a:off x="2843213" y="1752601"/>
            <a:ext cx="6248400" cy="1200329"/>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28398" dir="3806097" algn="ctr" rotWithShape="0">
                    <a:schemeClr val="bg2"/>
                  </a:outerShdw>
                </a:effectLst>
              </a14:hiddenEffects>
            </a:ext>
          </a:extLst>
        </p:spPr>
        <p:txBody>
          <a:bodyPr>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reduction(+:</a:t>
            </a:r>
            <a:r>
              <a:rPr lang="en-US" dirty="0">
                <a:solidFill>
                  <a:srgbClr val="0070C0"/>
                </a:solidFill>
                <a:latin typeface="Consolas" pitchFamily="49" charset="0"/>
                <a:cs typeface="Consolas" pitchFamily="49" charset="0"/>
              </a:rPr>
              <a:t>sum</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(i=0; i&lt;N; i++) {</a:t>
            </a:r>
          </a:p>
          <a:p>
            <a:r>
              <a:rPr lang="en-US" dirty="0">
                <a:solidFill>
                  <a:prstClr val="black"/>
                </a:solidFill>
                <a:latin typeface="Consolas" pitchFamily="49" charset="0"/>
                <a:cs typeface="Consolas" pitchFamily="49" charset="0"/>
              </a:rPr>
              <a:t>     </a:t>
            </a:r>
            <a:r>
              <a:rPr lang="en-US" dirty="0">
                <a:solidFill>
                  <a:srgbClr val="0070C0"/>
                </a:solidFill>
                <a:latin typeface="Consolas" pitchFamily="49" charset="0"/>
                <a:cs typeface="Consolas" pitchFamily="49" charset="0"/>
              </a:rPr>
              <a:t>sum</a:t>
            </a:r>
            <a:r>
              <a:rPr lang="en-US" dirty="0">
                <a:solidFill>
                  <a:prstClr val="black"/>
                </a:solidFill>
                <a:latin typeface="Consolas" pitchFamily="49" charset="0"/>
                <a:cs typeface="Consolas" pitchFamily="49" charset="0"/>
              </a:rPr>
              <a:t> += a[i] * b[i];</a:t>
            </a:r>
          </a:p>
          <a:p>
            <a:r>
              <a:rPr lang="en-US" dirty="0">
                <a:solidFill>
                  <a:prstClr val="black"/>
                </a:solidFill>
                <a:latin typeface="Consolas" pitchFamily="49" charset="0"/>
                <a:cs typeface="Consolas" pitchFamily="49" charset="0"/>
              </a:rPr>
              <a:t>   }</a:t>
            </a:r>
          </a:p>
        </p:txBody>
      </p:sp>
      <p:sp>
        <p:nvSpPr>
          <p:cNvPr id="7" name="Rectangle 6"/>
          <p:cNvSpPr/>
          <p:nvPr/>
        </p:nvSpPr>
        <p:spPr>
          <a:xfrm>
            <a:off x="1548160" y="6477002"/>
            <a:ext cx="1042640" cy="276999"/>
          </a:xfrm>
          <a:prstGeom prst="rect">
            <a:avLst/>
          </a:prstGeom>
        </p:spPr>
        <p:txBody>
          <a:bodyPr wrap="square">
            <a:spAutoFit/>
          </a:bodyPr>
          <a:lstStyle/>
          <a:p>
            <a:r>
              <a:rPr lang="en-US" sz="1200" dirty="0"/>
              <a:t>[IOMPP]→</a:t>
            </a:r>
          </a:p>
        </p:txBody>
      </p:sp>
    </p:spTree>
    <p:custDataLst>
      <p:tags r:id="rId1"/>
    </p:custDataLst>
    <p:extLst>
      <p:ext uri="{BB962C8B-B14F-4D97-AF65-F5344CB8AC3E}">
        <p14:creationId xmlns:p14="http://schemas.microsoft.com/office/powerpoint/2010/main" val="11202225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5" name="Rectangle 3"/>
          <p:cNvSpPr>
            <a:spLocks noGrp="1" noChangeArrowheads="1"/>
          </p:cNvSpPr>
          <p:nvPr>
            <p:ph type="title"/>
          </p:nvPr>
        </p:nvSpPr>
        <p:spPr/>
        <p:txBody>
          <a:bodyPr>
            <a:normAutofit/>
          </a:bodyPr>
          <a:lstStyle/>
          <a:p>
            <a:r>
              <a:rPr lang="en-US" dirty="0"/>
              <a:t>The </a:t>
            </a:r>
            <a:r>
              <a:rPr lang="en-US" dirty="0">
                <a:solidFill>
                  <a:srgbClr val="FFC000"/>
                </a:solidFill>
                <a:latin typeface="Consolas" pitchFamily="49" charset="0"/>
                <a:cs typeface="Consolas" pitchFamily="49" charset="0"/>
              </a:rPr>
              <a:t>reduction</a:t>
            </a:r>
            <a:r>
              <a:rPr lang="en-US" dirty="0"/>
              <a:t> Clause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18</a:t>
            </a:fld>
            <a:endParaRPr lang="en-US" altLang="en-US" dirty="0"/>
          </a:p>
        </p:txBody>
      </p:sp>
      <p:sp>
        <p:nvSpPr>
          <p:cNvPr id="602116" name="Rectangle 4"/>
          <p:cNvSpPr>
            <a:spLocks noGrp="1" noChangeArrowheads="1"/>
          </p:cNvSpPr>
          <p:nvPr>
            <p:ph type="body" idx="4294967295"/>
          </p:nvPr>
        </p:nvSpPr>
        <p:spPr>
          <a:xfrm>
            <a:off x="651933" y="2819400"/>
            <a:ext cx="11540067" cy="3502025"/>
          </a:xfrm>
        </p:spPr>
        <p:txBody>
          <a:bodyPr/>
          <a:lstStyle/>
          <a:p>
            <a:pPr>
              <a:lnSpc>
                <a:spcPct val="85000"/>
              </a:lnSpc>
            </a:pPr>
            <a:r>
              <a:rPr lang="en-US" sz="2000" dirty="0"/>
              <a:t>The variables in </a:t>
            </a:r>
            <a:r>
              <a:rPr lang="en-US" sz="2000" dirty="0">
                <a:solidFill>
                  <a:srgbClr val="0070C0"/>
                </a:solidFill>
                <a:latin typeface="Consolas" pitchFamily="49" charset="0"/>
                <a:cs typeface="Consolas" pitchFamily="49" charset="0"/>
              </a:rPr>
              <a:t>list</a:t>
            </a:r>
            <a:r>
              <a:rPr lang="en-US" sz="2000" dirty="0"/>
              <a:t> will be shared in the enclosing parallel region</a:t>
            </a:r>
          </a:p>
          <a:p>
            <a:pPr lvl="1">
              <a:lnSpc>
                <a:spcPct val="85000"/>
              </a:lnSpc>
            </a:pPr>
            <a:endParaRPr lang="en-US" sz="1800" dirty="0"/>
          </a:p>
          <a:p>
            <a:pPr lvl="1">
              <a:lnSpc>
                <a:spcPct val="85000"/>
              </a:lnSpc>
            </a:pPr>
            <a:endParaRPr lang="en-US" sz="1800" dirty="0"/>
          </a:p>
          <a:p>
            <a:pPr>
              <a:lnSpc>
                <a:spcPct val="85000"/>
              </a:lnSpc>
            </a:pPr>
            <a:r>
              <a:rPr lang="en-US" sz="2000" dirty="0"/>
              <a:t>Here’s what happens inside the parallel or work-sharing construct:</a:t>
            </a:r>
            <a:br>
              <a:rPr lang="en-US" sz="2000" dirty="0"/>
            </a:br>
            <a:endParaRPr lang="en-US" sz="2000" dirty="0"/>
          </a:p>
          <a:p>
            <a:pPr lvl="1">
              <a:lnSpc>
                <a:spcPct val="85000"/>
              </a:lnSpc>
            </a:pPr>
            <a:r>
              <a:rPr lang="en-US" sz="1900" dirty="0"/>
              <a:t>A private copy of each list variable is created and initialized depending on the “</a:t>
            </a:r>
            <a:r>
              <a:rPr lang="en-US" sz="1900" dirty="0">
                <a:solidFill>
                  <a:srgbClr val="0070C0"/>
                </a:solidFill>
                <a:latin typeface="Consolas" pitchFamily="49" charset="0"/>
                <a:cs typeface="Consolas" pitchFamily="49" charset="0"/>
              </a:rPr>
              <a:t>op</a:t>
            </a:r>
            <a:r>
              <a:rPr lang="en-US" sz="1900" dirty="0"/>
              <a:t>”</a:t>
            </a:r>
            <a:br>
              <a:rPr lang="en-US" sz="1900" dirty="0"/>
            </a:br>
            <a:endParaRPr lang="en-US" sz="1900" dirty="0"/>
          </a:p>
          <a:p>
            <a:pPr lvl="1">
              <a:lnSpc>
                <a:spcPct val="85000"/>
              </a:lnSpc>
            </a:pPr>
            <a:r>
              <a:rPr lang="en-US" sz="1900" dirty="0"/>
              <a:t>These copies are updated locally by threads</a:t>
            </a:r>
            <a:br>
              <a:rPr lang="en-US" sz="1900" dirty="0"/>
            </a:br>
            <a:endParaRPr lang="en-US" sz="1900" dirty="0"/>
          </a:p>
          <a:p>
            <a:pPr>
              <a:lnSpc>
                <a:spcPct val="85000"/>
              </a:lnSpc>
            </a:pPr>
            <a:r>
              <a:rPr lang="en-US" sz="2000" dirty="0"/>
              <a:t>At end of construct, local copies are combined through “</a:t>
            </a:r>
            <a:r>
              <a:rPr lang="en-US" sz="2000" dirty="0">
                <a:solidFill>
                  <a:srgbClr val="0070C0"/>
                </a:solidFill>
                <a:latin typeface="Consolas" pitchFamily="49" charset="0"/>
                <a:cs typeface="Consolas" pitchFamily="49" charset="0"/>
              </a:rPr>
              <a:t>op</a:t>
            </a:r>
            <a:r>
              <a:rPr lang="en-US" sz="2000" dirty="0"/>
              <a:t>” into a single value</a:t>
            </a:r>
          </a:p>
        </p:txBody>
      </p:sp>
      <p:sp>
        <p:nvSpPr>
          <p:cNvPr id="2" name="Rectangle 1"/>
          <p:cNvSpPr/>
          <p:nvPr/>
        </p:nvSpPr>
        <p:spPr>
          <a:xfrm>
            <a:off x="2819400" y="1900536"/>
            <a:ext cx="6400800" cy="461665"/>
          </a:xfrm>
          <a:prstGeom prst="rect">
            <a:avLst/>
          </a:prstGeom>
          <a:ln>
            <a:noFill/>
          </a:ln>
        </p:spPr>
        <p:txBody>
          <a:bodyPr wrap="square">
            <a:spAutoFit/>
          </a:bodyPr>
          <a:lstStyle/>
          <a:p>
            <a:pPr algn="ctr"/>
            <a:r>
              <a:rPr lang="en-US" sz="2400" b="1" kern="0" dirty="0">
                <a:latin typeface="Consolas" panose="020B0609020204030204" pitchFamily="49" charset="0"/>
              </a:rPr>
              <a:t>#pragma </a:t>
            </a:r>
            <a:r>
              <a:rPr lang="en-US" sz="2400" b="1" kern="0" dirty="0" err="1">
                <a:latin typeface="Consolas" panose="020B0609020204030204" pitchFamily="49" charset="0"/>
              </a:rPr>
              <a:t>omp</a:t>
            </a:r>
            <a:r>
              <a:rPr lang="en-US" sz="2400" b="1" kern="0" dirty="0">
                <a:latin typeface="Consolas" panose="020B0609020204030204" pitchFamily="49" charset="0"/>
              </a:rPr>
              <a:t> for </a:t>
            </a:r>
            <a:r>
              <a:rPr lang="en-US" sz="2400" b="1" kern="0" dirty="0">
                <a:solidFill>
                  <a:srgbClr val="0070C0"/>
                </a:solidFill>
                <a:latin typeface="Consolas" panose="020B0609020204030204" pitchFamily="49" charset="0"/>
              </a:rPr>
              <a:t>reduction(</a:t>
            </a:r>
            <a:r>
              <a:rPr lang="en-US" sz="2400" b="1" kern="0" dirty="0" err="1">
                <a:solidFill>
                  <a:srgbClr val="0070C0"/>
                </a:solidFill>
                <a:latin typeface="Consolas" panose="020B0609020204030204" pitchFamily="49" charset="0"/>
              </a:rPr>
              <a:t>op:list</a:t>
            </a:r>
            <a:r>
              <a:rPr lang="en-US" sz="2400" b="1" kern="0" dirty="0">
                <a:solidFill>
                  <a:srgbClr val="0070C0"/>
                </a:solidFill>
                <a:latin typeface="Consolas" panose="020B0609020204030204" pitchFamily="49" charset="0"/>
              </a:rPr>
              <a:t>)</a:t>
            </a:r>
            <a:endParaRPr lang="en-US" sz="2400" dirty="0">
              <a:solidFill>
                <a:srgbClr val="0070C0"/>
              </a:solidFill>
              <a:latin typeface="Consolas" panose="020B0609020204030204" pitchFamily="49" charset="0"/>
            </a:endParaRPr>
          </a:p>
        </p:txBody>
      </p:sp>
      <p:sp>
        <p:nvSpPr>
          <p:cNvPr id="7" name="Rectangle 6"/>
          <p:cNvSpPr/>
          <p:nvPr/>
        </p:nvSpPr>
        <p:spPr>
          <a:xfrm>
            <a:off x="130613" y="6552608"/>
            <a:ext cx="1042640" cy="276999"/>
          </a:xfrm>
          <a:prstGeom prst="rect">
            <a:avLst/>
          </a:prstGeom>
        </p:spPr>
        <p:txBody>
          <a:bodyPr wrap="square">
            <a:spAutoFit/>
          </a:bodyPr>
          <a:lstStyle/>
          <a:p>
            <a:r>
              <a:rPr lang="en-US" sz="1200" dirty="0"/>
              <a:t>[IOMPP]→</a:t>
            </a:r>
          </a:p>
        </p:txBody>
      </p:sp>
    </p:spTree>
    <p:custDataLst>
      <p:tags r:id="rId1"/>
    </p:custDataLst>
    <p:extLst>
      <p:ext uri="{BB962C8B-B14F-4D97-AF65-F5344CB8AC3E}">
        <p14:creationId xmlns:p14="http://schemas.microsoft.com/office/powerpoint/2010/main" val="2190265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1" name="Rectangle 3"/>
          <p:cNvSpPr>
            <a:spLocks noGrp="1" noChangeArrowheads="1"/>
          </p:cNvSpPr>
          <p:nvPr>
            <p:ph type="title"/>
          </p:nvPr>
        </p:nvSpPr>
        <p:spPr/>
        <p:txBody>
          <a:bodyPr/>
          <a:lstStyle/>
          <a:p>
            <a:r>
              <a:rPr lang="en-US" dirty="0"/>
              <a:t>C/C++ </a:t>
            </a:r>
            <a:r>
              <a:rPr lang="en-US" dirty="0">
                <a:solidFill>
                  <a:srgbClr val="FFC000"/>
                </a:solidFill>
                <a:latin typeface="Consolas" panose="020B0609020204030204" pitchFamily="49" charset="0"/>
              </a:rPr>
              <a:t>reduction</a:t>
            </a:r>
            <a:r>
              <a:rPr lang="en-US" dirty="0"/>
              <a:t> Operations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19</a:t>
            </a:fld>
            <a:endParaRPr lang="en-US" altLang="en-US"/>
          </a:p>
        </p:txBody>
      </p:sp>
      <p:sp>
        <p:nvSpPr>
          <p:cNvPr id="606210" name="Rectangle 2"/>
          <p:cNvSpPr>
            <a:spLocks noGrp="1" noChangeArrowheads="1"/>
          </p:cNvSpPr>
          <p:nvPr>
            <p:ph type="body" idx="4294967295"/>
          </p:nvPr>
        </p:nvSpPr>
        <p:spPr>
          <a:xfrm>
            <a:off x="609600" y="1405769"/>
            <a:ext cx="8763000" cy="1017588"/>
          </a:xfrm>
        </p:spPr>
        <p:txBody>
          <a:bodyPr/>
          <a:lstStyle/>
          <a:p>
            <a:pPr>
              <a:lnSpc>
                <a:spcPct val="85000"/>
              </a:lnSpc>
            </a:pPr>
            <a:r>
              <a:rPr lang="en-US" dirty="0"/>
              <a:t>A range of associative operands can be used with reduction</a:t>
            </a:r>
          </a:p>
          <a:p>
            <a:pPr>
              <a:lnSpc>
                <a:spcPct val="85000"/>
              </a:lnSpc>
            </a:pPr>
            <a:r>
              <a:rPr lang="en-US" dirty="0"/>
              <a:t>Initial values are the ones that make sense mathematically</a:t>
            </a:r>
          </a:p>
        </p:txBody>
      </p:sp>
      <p:graphicFrame>
        <p:nvGraphicFramePr>
          <p:cNvPr id="2" name="Table 1"/>
          <p:cNvGraphicFramePr>
            <a:graphicFrameLocks noGrp="1"/>
          </p:cNvGraphicFramePr>
          <p:nvPr>
            <p:extLst/>
          </p:nvPr>
        </p:nvGraphicFramePr>
        <p:xfrm>
          <a:off x="2298700" y="2870266"/>
          <a:ext cx="7040880" cy="3337560"/>
        </p:xfrm>
        <a:graphic>
          <a:graphicData uri="http://schemas.openxmlformats.org/drawingml/2006/table">
            <a:tbl>
              <a:tblPr firstRow="1" bandRow="1">
                <a:tableStyleId>{93296810-A885-4BE3-A3E7-6D5BEEA58F35}</a:tableStyleId>
              </a:tblPr>
              <a:tblGrid>
                <a:gridCol w="1605816">
                  <a:extLst>
                    <a:ext uri="{9D8B030D-6E8A-4147-A177-3AD203B41FA5}">
                      <a16:colId xmlns:a16="http://schemas.microsoft.com/office/drawing/2014/main" val="1188208108"/>
                    </a:ext>
                  </a:extLst>
                </a:gridCol>
                <a:gridCol w="1894038">
                  <a:extLst>
                    <a:ext uri="{9D8B030D-6E8A-4147-A177-3AD203B41FA5}">
                      <a16:colId xmlns:a16="http://schemas.microsoft.com/office/drawing/2014/main" val="2891546807"/>
                    </a:ext>
                  </a:extLst>
                </a:gridCol>
                <a:gridCol w="3541026">
                  <a:extLst>
                    <a:ext uri="{9D8B030D-6E8A-4147-A177-3AD203B41FA5}">
                      <a16:colId xmlns:a16="http://schemas.microsoft.com/office/drawing/2014/main" val="1178781418"/>
                    </a:ext>
                  </a:extLst>
                </a:gridCol>
              </a:tblGrid>
              <a:tr h="370840">
                <a:tc>
                  <a:txBody>
                    <a:bodyPr/>
                    <a:lstStyle/>
                    <a:p>
                      <a:pPr algn="ctr"/>
                      <a:r>
                        <a:rPr lang="en-US" dirty="0"/>
                        <a:t>Operand</a:t>
                      </a:r>
                    </a:p>
                  </a:txBody>
                  <a:tcPr/>
                </a:tc>
                <a:tc>
                  <a:txBody>
                    <a:bodyPr/>
                    <a:lstStyle/>
                    <a:p>
                      <a:pPr algn="ctr"/>
                      <a:r>
                        <a:rPr lang="en-US" dirty="0"/>
                        <a:t>Initial value</a:t>
                      </a:r>
                    </a:p>
                  </a:txBody>
                  <a:tcPr/>
                </a:tc>
                <a:tc>
                  <a:txBody>
                    <a:bodyPr/>
                    <a:lstStyle/>
                    <a:p>
                      <a:pPr algn="ctr"/>
                      <a:r>
                        <a:rPr lang="en-US" dirty="0"/>
                        <a:t>Notes</a:t>
                      </a:r>
                    </a:p>
                  </a:txBody>
                  <a:tcPr/>
                </a:tc>
                <a:extLst>
                  <a:ext uri="{0D108BD9-81ED-4DB2-BD59-A6C34878D82A}">
                    <a16:rowId xmlns:a16="http://schemas.microsoft.com/office/drawing/2014/main" val="4082847958"/>
                  </a:ext>
                </a:extLst>
              </a:tr>
              <a:tr h="370840">
                <a:tc>
                  <a:txBody>
                    <a:bodyPr/>
                    <a:lstStyle/>
                    <a:p>
                      <a:pPr algn="ctr"/>
                      <a:r>
                        <a:rPr lang="en-US" dirty="0"/>
                        <a:t>+</a:t>
                      </a:r>
                    </a:p>
                  </a:txBody>
                  <a:tcPr/>
                </a:tc>
                <a:tc>
                  <a:txBody>
                    <a:bodyPr/>
                    <a:lstStyle/>
                    <a:p>
                      <a:pPr algn="ctr"/>
                      <a:r>
                        <a:rPr lang="en-US" dirty="0"/>
                        <a:t>0</a:t>
                      </a:r>
                    </a:p>
                  </a:txBody>
                  <a:tcPr/>
                </a:tc>
                <a:tc>
                  <a:txBody>
                    <a:bodyPr/>
                    <a:lstStyle/>
                    <a:p>
                      <a:endParaRPr lang="en-US" dirty="0"/>
                    </a:p>
                  </a:txBody>
                  <a:tcPr/>
                </a:tc>
                <a:extLst>
                  <a:ext uri="{0D108BD9-81ED-4DB2-BD59-A6C34878D82A}">
                    <a16:rowId xmlns:a16="http://schemas.microsoft.com/office/drawing/2014/main" val="1749439869"/>
                  </a:ext>
                </a:extLst>
              </a:tr>
              <a:tr h="370840">
                <a:tc>
                  <a:txBody>
                    <a:bodyPr/>
                    <a:lstStyle/>
                    <a:p>
                      <a:pPr algn="ctr"/>
                      <a:r>
                        <a:rPr lang="en-US" dirty="0"/>
                        <a:t>*</a:t>
                      </a:r>
                    </a:p>
                  </a:txBody>
                  <a:tcPr/>
                </a:tc>
                <a:tc>
                  <a:txBody>
                    <a:bodyPr/>
                    <a:lstStyle/>
                    <a:p>
                      <a:pPr algn="ctr"/>
                      <a:r>
                        <a:rPr lang="en-US" dirty="0"/>
                        <a:t>1</a:t>
                      </a:r>
                    </a:p>
                  </a:txBody>
                  <a:tcPr/>
                </a:tc>
                <a:tc>
                  <a:txBody>
                    <a:bodyPr/>
                    <a:lstStyle/>
                    <a:p>
                      <a:endParaRPr lang="en-US"/>
                    </a:p>
                  </a:txBody>
                  <a:tcPr/>
                </a:tc>
                <a:extLst>
                  <a:ext uri="{0D108BD9-81ED-4DB2-BD59-A6C34878D82A}">
                    <a16:rowId xmlns:a16="http://schemas.microsoft.com/office/drawing/2014/main" val="3305298267"/>
                  </a:ext>
                </a:extLst>
              </a:tr>
              <a:tr h="370840">
                <a:tc>
                  <a:txBody>
                    <a:bodyPr/>
                    <a:lstStyle/>
                    <a:p>
                      <a:pPr algn="ctr"/>
                      <a:r>
                        <a:rPr lang="en-US" dirty="0"/>
                        <a:t>-</a:t>
                      </a:r>
                    </a:p>
                  </a:txBody>
                  <a:tcPr/>
                </a:tc>
                <a:tc>
                  <a:txBody>
                    <a:bodyPr/>
                    <a:lstStyle/>
                    <a:p>
                      <a:pPr algn="ctr"/>
                      <a:r>
                        <a:rPr lang="en-US" dirty="0"/>
                        <a:t>0</a:t>
                      </a:r>
                    </a:p>
                  </a:txBody>
                  <a:tcPr/>
                </a:tc>
                <a:tc>
                  <a:txBody>
                    <a:bodyPr/>
                    <a:lstStyle/>
                    <a:p>
                      <a:endParaRPr lang="en-US" dirty="0"/>
                    </a:p>
                  </a:txBody>
                  <a:tcPr/>
                </a:tc>
                <a:extLst>
                  <a:ext uri="{0D108BD9-81ED-4DB2-BD59-A6C34878D82A}">
                    <a16:rowId xmlns:a16="http://schemas.microsoft.com/office/drawing/2014/main" val="1151176501"/>
                  </a:ext>
                </a:extLst>
              </a:tr>
              <a:tr h="370840">
                <a:tc>
                  <a:txBody>
                    <a:bodyPr/>
                    <a:lstStyle/>
                    <a:p>
                      <a:pPr algn="ctr"/>
                      <a:r>
                        <a:rPr lang="en-US" dirty="0"/>
                        <a:t>&amp;</a:t>
                      </a:r>
                    </a:p>
                  </a:txBody>
                  <a:tcPr/>
                </a:tc>
                <a:tc>
                  <a:txBody>
                    <a:bodyPr/>
                    <a:lstStyle/>
                    <a:p>
                      <a:pPr algn="ctr"/>
                      <a:r>
                        <a:rPr lang="en-US" dirty="0"/>
                        <a:t>~0</a:t>
                      </a:r>
                    </a:p>
                  </a:txBody>
                  <a:tcPr/>
                </a:tc>
                <a:tc>
                  <a:txBody>
                    <a:bodyPr/>
                    <a:lstStyle/>
                    <a:p>
                      <a:r>
                        <a:rPr lang="en-US" dirty="0"/>
                        <a:t>Bitwise AND</a:t>
                      </a:r>
                    </a:p>
                  </a:txBody>
                  <a:tcPr/>
                </a:tc>
                <a:extLst>
                  <a:ext uri="{0D108BD9-81ED-4DB2-BD59-A6C34878D82A}">
                    <a16:rowId xmlns:a16="http://schemas.microsoft.com/office/drawing/2014/main" val="825889070"/>
                  </a:ext>
                </a:extLst>
              </a:tr>
              <a:tr h="370840">
                <a:tc>
                  <a:txBody>
                    <a:bodyPr/>
                    <a:lstStyle/>
                    <a:p>
                      <a:pPr algn="ctr"/>
                      <a:r>
                        <a:rPr lang="en-US" dirty="0"/>
                        <a:t>|</a:t>
                      </a:r>
                    </a:p>
                  </a:txBody>
                  <a:tcPr/>
                </a:tc>
                <a:tc>
                  <a:txBody>
                    <a:bodyPr/>
                    <a:lstStyle/>
                    <a:p>
                      <a:pPr algn="ctr"/>
                      <a:r>
                        <a:rPr lang="en-US" dirty="0"/>
                        <a:t>0</a:t>
                      </a:r>
                    </a:p>
                  </a:txBody>
                  <a:tcPr/>
                </a:tc>
                <a:tc>
                  <a:txBody>
                    <a:bodyPr/>
                    <a:lstStyle/>
                    <a:p>
                      <a:r>
                        <a:rPr lang="en-US" dirty="0"/>
                        <a:t>Bitwise OR</a:t>
                      </a:r>
                    </a:p>
                  </a:txBody>
                  <a:tcPr/>
                </a:tc>
                <a:extLst>
                  <a:ext uri="{0D108BD9-81ED-4DB2-BD59-A6C34878D82A}">
                    <a16:rowId xmlns:a16="http://schemas.microsoft.com/office/drawing/2014/main" val="2345722831"/>
                  </a:ext>
                </a:extLst>
              </a:tr>
              <a:tr h="370840">
                <a:tc>
                  <a:txBody>
                    <a:bodyPr/>
                    <a:lstStyle/>
                    <a:p>
                      <a:pPr algn="ctr"/>
                      <a:r>
                        <a:rPr lang="en-US" dirty="0"/>
                        <a:t>^</a:t>
                      </a:r>
                    </a:p>
                  </a:txBody>
                  <a:tcPr/>
                </a:tc>
                <a:tc>
                  <a:txBody>
                    <a:bodyPr/>
                    <a:lstStyle/>
                    <a:p>
                      <a:pPr algn="ctr"/>
                      <a:r>
                        <a:rPr lang="en-US" dirty="0"/>
                        <a:t>0</a:t>
                      </a:r>
                    </a:p>
                  </a:txBody>
                  <a:tcPr/>
                </a:tc>
                <a:tc>
                  <a:txBody>
                    <a:bodyPr/>
                    <a:lstStyle/>
                    <a:p>
                      <a:r>
                        <a:rPr lang="en-US" dirty="0"/>
                        <a:t>Bitwise XOR</a:t>
                      </a:r>
                    </a:p>
                  </a:txBody>
                  <a:tcPr/>
                </a:tc>
                <a:extLst>
                  <a:ext uri="{0D108BD9-81ED-4DB2-BD59-A6C34878D82A}">
                    <a16:rowId xmlns:a16="http://schemas.microsoft.com/office/drawing/2014/main" val="2682630364"/>
                  </a:ext>
                </a:extLst>
              </a:tr>
              <a:tr h="370840">
                <a:tc>
                  <a:txBody>
                    <a:bodyPr/>
                    <a:lstStyle/>
                    <a:p>
                      <a:pPr algn="ctr"/>
                      <a:r>
                        <a:rPr lang="en-US" dirty="0"/>
                        <a:t>&amp;&amp;</a:t>
                      </a:r>
                    </a:p>
                  </a:txBody>
                  <a:tcPr/>
                </a:tc>
                <a:tc>
                  <a:txBody>
                    <a:bodyPr/>
                    <a:lstStyle/>
                    <a:p>
                      <a:pPr algn="ctr"/>
                      <a:r>
                        <a:rPr lang="en-US" dirty="0"/>
                        <a:t>1</a:t>
                      </a:r>
                    </a:p>
                  </a:txBody>
                  <a:tcPr/>
                </a:tc>
                <a:tc>
                  <a:txBody>
                    <a:bodyPr/>
                    <a:lstStyle/>
                    <a:p>
                      <a:r>
                        <a:rPr lang="en-US" dirty="0"/>
                        <a:t>Logical AND</a:t>
                      </a:r>
                    </a:p>
                  </a:txBody>
                  <a:tcPr/>
                </a:tc>
                <a:extLst>
                  <a:ext uri="{0D108BD9-81ED-4DB2-BD59-A6C34878D82A}">
                    <a16:rowId xmlns:a16="http://schemas.microsoft.com/office/drawing/2014/main" val="3288953046"/>
                  </a:ext>
                </a:extLst>
              </a:tr>
              <a:tr h="370840">
                <a:tc>
                  <a:txBody>
                    <a:bodyPr/>
                    <a:lstStyle/>
                    <a:p>
                      <a:pPr algn="ctr"/>
                      <a:r>
                        <a:rPr lang="en-US" dirty="0"/>
                        <a:t>||</a:t>
                      </a:r>
                    </a:p>
                  </a:txBody>
                  <a:tcPr/>
                </a:tc>
                <a:tc>
                  <a:txBody>
                    <a:bodyPr/>
                    <a:lstStyle/>
                    <a:p>
                      <a:pPr algn="ctr"/>
                      <a:r>
                        <a:rPr lang="en-US" dirty="0"/>
                        <a:t>0</a:t>
                      </a:r>
                    </a:p>
                  </a:txBody>
                  <a:tcPr/>
                </a:tc>
                <a:tc>
                  <a:txBody>
                    <a:bodyPr/>
                    <a:lstStyle/>
                    <a:p>
                      <a:r>
                        <a:rPr lang="en-US" dirty="0"/>
                        <a:t>Logical OR</a:t>
                      </a:r>
                    </a:p>
                  </a:txBody>
                  <a:tcPr/>
                </a:tc>
                <a:extLst>
                  <a:ext uri="{0D108BD9-81ED-4DB2-BD59-A6C34878D82A}">
                    <a16:rowId xmlns:a16="http://schemas.microsoft.com/office/drawing/2014/main" val="1266525768"/>
                  </a:ext>
                </a:extLst>
              </a:tr>
            </a:tbl>
          </a:graphicData>
        </a:graphic>
      </p:graphicFrame>
    </p:spTree>
    <p:custDataLst>
      <p:tags r:id="rId1"/>
    </p:custDataLst>
    <p:extLst>
      <p:ext uri="{BB962C8B-B14F-4D97-AF65-F5344CB8AC3E}">
        <p14:creationId xmlns:p14="http://schemas.microsoft.com/office/powerpoint/2010/main" val="2116124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quote the day</a:t>
            </a:r>
            <a:endParaRPr lang="en-US" sz="1800" dirty="0"/>
          </a:p>
        </p:txBody>
      </p:sp>
      <p:sp>
        <p:nvSpPr>
          <p:cNvPr id="4" name="Slide Number Placeholder 3"/>
          <p:cNvSpPr>
            <a:spLocks noGrp="1"/>
          </p:cNvSpPr>
          <p:nvPr>
            <p:ph type="sldNum" sz="quarter" idx="12"/>
          </p:nvPr>
        </p:nvSpPr>
        <p:spPr/>
        <p:txBody>
          <a:bodyPr/>
          <a:lstStyle/>
          <a:p>
            <a:fld id="{67D2203D-769A-4D5A-AE4C-EA73FDE6A130}" type="slidenum">
              <a:rPr lang="en-US" smtClean="0"/>
              <a:t>2</a:t>
            </a:fld>
            <a:endParaRPr lang="en-US"/>
          </a:p>
        </p:txBody>
      </p:sp>
      <p:sp>
        <p:nvSpPr>
          <p:cNvPr id="5" name="Rectangle 4"/>
          <p:cNvSpPr/>
          <p:nvPr/>
        </p:nvSpPr>
        <p:spPr>
          <a:xfrm>
            <a:off x="1021452" y="3456662"/>
            <a:ext cx="10726912" cy="923330"/>
          </a:xfrm>
          <a:prstGeom prst="rect">
            <a:avLst/>
          </a:prstGeom>
        </p:spPr>
        <p:txBody>
          <a:bodyPr wrap="square">
            <a:spAutoFit/>
          </a:bodyPr>
          <a:lstStyle/>
          <a:p>
            <a:pPr algn="r"/>
            <a:r>
              <a:rPr lang="en-US" sz="2000" dirty="0"/>
              <a:t>“</a:t>
            </a:r>
            <a:r>
              <a:rPr lang="da-DK" sz="2000" dirty="0"/>
              <a:t>Det er vanskeligt at spaa, især naar det gælder Fremtiden</a:t>
            </a:r>
            <a:r>
              <a:rPr lang="en-US" sz="2000" dirty="0"/>
              <a:t>.”</a:t>
            </a:r>
          </a:p>
          <a:p>
            <a:pPr algn="r"/>
            <a:r>
              <a:rPr lang="en-US" sz="2000" dirty="0"/>
              <a:t>“It is difficult to make predictions, especially about the future.”</a:t>
            </a:r>
          </a:p>
          <a:p>
            <a:pPr algn="r"/>
            <a:r>
              <a:rPr lang="en-US" sz="1400" dirty="0"/>
              <a:t>-- Danish folklore </a:t>
            </a:r>
            <a:endParaRPr lang="en-US" dirty="0"/>
          </a:p>
        </p:txBody>
      </p:sp>
    </p:spTree>
    <p:extLst>
      <p:ext uri="{BB962C8B-B14F-4D97-AF65-F5344CB8AC3E}">
        <p14:creationId xmlns:p14="http://schemas.microsoft.com/office/powerpoint/2010/main" val="494299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60" name="Rectangle 4"/>
          <p:cNvSpPr>
            <a:spLocks noChangeArrowheads="1"/>
          </p:cNvSpPr>
          <p:nvPr/>
        </p:nvSpPr>
        <p:spPr bwMode="auto">
          <a:xfrm>
            <a:off x="798457" y="2100781"/>
            <a:ext cx="228600" cy="3635375"/>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Arial" panose="020B0604020202020204" pitchFamily="34" charset="0"/>
            </a:endParaRPr>
          </a:p>
        </p:txBody>
      </p:sp>
      <p:sp>
        <p:nvSpPr>
          <p:cNvPr id="608261" name="Rectangle 5"/>
          <p:cNvSpPr>
            <a:spLocks noChangeArrowheads="1"/>
          </p:cNvSpPr>
          <p:nvPr/>
        </p:nvSpPr>
        <p:spPr bwMode="auto">
          <a:xfrm>
            <a:off x="1027057" y="2154756"/>
            <a:ext cx="228600" cy="3581400"/>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Arial" panose="020B0604020202020204" pitchFamily="34" charset="0"/>
            </a:endParaRPr>
          </a:p>
        </p:txBody>
      </p:sp>
      <p:sp>
        <p:nvSpPr>
          <p:cNvPr id="608262" name="Rectangle 6"/>
          <p:cNvSpPr>
            <a:spLocks noChangeArrowheads="1"/>
          </p:cNvSpPr>
          <p:nvPr/>
        </p:nvSpPr>
        <p:spPr bwMode="auto">
          <a:xfrm>
            <a:off x="1255657" y="2274612"/>
            <a:ext cx="228600" cy="3461544"/>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Arial" panose="020B0604020202020204" pitchFamily="34" charset="0"/>
            </a:endParaRPr>
          </a:p>
        </p:txBody>
      </p:sp>
      <p:sp>
        <p:nvSpPr>
          <p:cNvPr id="608263" name="Rectangle 7"/>
          <p:cNvSpPr>
            <a:spLocks noChangeArrowheads="1"/>
          </p:cNvSpPr>
          <p:nvPr/>
        </p:nvSpPr>
        <p:spPr bwMode="auto">
          <a:xfrm>
            <a:off x="1484257" y="2405582"/>
            <a:ext cx="228600" cy="3330575"/>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Arial" panose="020B0604020202020204" pitchFamily="34" charset="0"/>
            </a:endParaRPr>
          </a:p>
        </p:txBody>
      </p:sp>
      <p:sp>
        <p:nvSpPr>
          <p:cNvPr id="608264" name="Rectangle 8"/>
          <p:cNvSpPr>
            <a:spLocks noChangeArrowheads="1"/>
          </p:cNvSpPr>
          <p:nvPr/>
        </p:nvSpPr>
        <p:spPr bwMode="auto">
          <a:xfrm>
            <a:off x="1712857" y="2588938"/>
            <a:ext cx="228600" cy="3147219"/>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sz="2800" b="1" dirty="0">
              <a:latin typeface="Arial" panose="020B0604020202020204" pitchFamily="34" charset="0"/>
            </a:endParaRPr>
          </a:p>
        </p:txBody>
      </p:sp>
      <p:sp>
        <p:nvSpPr>
          <p:cNvPr id="608265" name="Rectangle 9"/>
          <p:cNvSpPr>
            <a:spLocks noChangeArrowheads="1"/>
          </p:cNvSpPr>
          <p:nvPr/>
        </p:nvSpPr>
        <p:spPr bwMode="auto">
          <a:xfrm>
            <a:off x="1941457" y="2822300"/>
            <a:ext cx="228600" cy="2913856"/>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sz="2800" b="1" dirty="0">
              <a:latin typeface="Arial" panose="020B0604020202020204" pitchFamily="34" charset="0"/>
            </a:endParaRPr>
          </a:p>
        </p:txBody>
      </p:sp>
      <p:sp>
        <p:nvSpPr>
          <p:cNvPr id="608266" name="Rectangle 10"/>
          <p:cNvSpPr>
            <a:spLocks noChangeArrowheads="1"/>
          </p:cNvSpPr>
          <p:nvPr/>
        </p:nvSpPr>
        <p:spPr bwMode="auto">
          <a:xfrm>
            <a:off x="2170057" y="3181870"/>
            <a:ext cx="228600" cy="2554287"/>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sz="2800" b="1" dirty="0">
              <a:latin typeface="Arial" panose="020B0604020202020204" pitchFamily="34" charset="0"/>
            </a:endParaRPr>
          </a:p>
        </p:txBody>
      </p:sp>
      <p:sp>
        <p:nvSpPr>
          <p:cNvPr id="608267" name="Rectangle 11"/>
          <p:cNvSpPr>
            <a:spLocks noChangeArrowheads="1"/>
          </p:cNvSpPr>
          <p:nvPr/>
        </p:nvSpPr>
        <p:spPr bwMode="auto">
          <a:xfrm>
            <a:off x="2398657" y="3631926"/>
            <a:ext cx="228600" cy="2104231"/>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sz="2800" b="1" dirty="0">
              <a:latin typeface="Arial" panose="020B0604020202020204" pitchFamily="34" charset="0"/>
            </a:endParaRPr>
          </a:p>
        </p:txBody>
      </p:sp>
      <p:sp>
        <p:nvSpPr>
          <p:cNvPr id="608268" name="Line 12"/>
          <p:cNvSpPr>
            <a:spLocks noChangeShapeType="1"/>
          </p:cNvSpPr>
          <p:nvPr/>
        </p:nvSpPr>
        <p:spPr bwMode="auto">
          <a:xfrm>
            <a:off x="798457" y="1849956"/>
            <a:ext cx="0" cy="38862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Arial" panose="020B0604020202020204" pitchFamily="34" charset="0"/>
            </a:endParaRPr>
          </a:p>
        </p:txBody>
      </p:sp>
      <p:sp>
        <p:nvSpPr>
          <p:cNvPr id="608270" name="Line 14"/>
          <p:cNvSpPr>
            <a:spLocks noChangeShapeType="1"/>
          </p:cNvSpPr>
          <p:nvPr/>
        </p:nvSpPr>
        <p:spPr bwMode="auto">
          <a:xfrm>
            <a:off x="722257" y="3920056"/>
            <a:ext cx="152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Arial" panose="020B0604020202020204" pitchFamily="34" charset="0"/>
            </a:endParaRPr>
          </a:p>
        </p:txBody>
      </p:sp>
      <p:sp>
        <p:nvSpPr>
          <p:cNvPr id="608271" name="Line 15"/>
          <p:cNvSpPr>
            <a:spLocks noChangeShapeType="1"/>
          </p:cNvSpPr>
          <p:nvPr/>
        </p:nvSpPr>
        <p:spPr bwMode="auto">
          <a:xfrm flipH="1">
            <a:off x="722257" y="5736156"/>
            <a:ext cx="243840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Arial" panose="020B0604020202020204" pitchFamily="34" charset="0"/>
            </a:endParaRPr>
          </a:p>
        </p:txBody>
      </p:sp>
      <p:sp>
        <p:nvSpPr>
          <p:cNvPr id="608272" name="Freeform 16"/>
          <p:cNvSpPr>
            <a:spLocks/>
          </p:cNvSpPr>
          <p:nvPr/>
        </p:nvSpPr>
        <p:spPr bwMode="auto">
          <a:xfrm>
            <a:off x="798457" y="2078556"/>
            <a:ext cx="1981200" cy="2438400"/>
          </a:xfrm>
          <a:custGeom>
            <a:avLst/>
            <a:gdLst>
              <a:gd name="T0" fmla="*/ 0 w 1104"/>
              <a:gd name="T1" fmla="*/ 0 h 1344"/>
              <a:gd name="T2" fmla="*/ 192 w 1104"/>
              <a:gd name="T3" fmla="*/ 48 h 1344"/>
              <a:gd name="T4" fmla="*/ 384 w 1104"/>
              <a:gd name="T5" fmla="*/ 144 h 1344"/>
              <a:gd name="T6" fmla="*/ 528 w 1104"/>
              <a:gd name="T7" fmla="*/ 240 h 1344"/>
              <a:gd name="T8" fmla="*/ 720 w 1104"/>
              <a:gd name="T9" fmla="*/ 432 h 1344"/>
              <a:gd name="T10" fmla="*/ 864 w 1104"/>
              <a:gd name="T11" fmla="*/ 672 h 1344"/>
              <a:gd name="T12" fmla="*/ 1008 w 1104"/>
              <a:gd name="T13" fmla="*/ 960 h 1344"/>
              <a:gd name="T14" fmla="*/ 1104 w 1104"/>
              <a:gd name="T15" fmla="*/ 1344 h 1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28575" cap="flat"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Arial" panose="020B0604020202020204" pitchFamily="34" charset="0"/>
            </a:endParaRPr>
          </a:p>
        </p:txBody>
      </p:sp>
      <p:sp>
        <p:nvSpPr>
          <p:cNvPr id="608274" name="Text Box 18"/>
          <p:cNvSpPr txBox="1">
            <a:spLocks noChangeArrowheads="1"/>
          </p:cNvSpPr>
          <p:nvPr/>
        </p:nvSpPr>
        <p:spPr bwMode="auto">
          <a:xfrm>
            <a:off x="341257" y="3754956"/>
            <a:ext cx="4572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1400" b="1" dirty="0"/>
              <a:t>2.0</a:t>
            </a:r>
          </a:p>
        </p:txBody>
      </p:sp>
      <p:sp>
        <p:nvSpPr>
          <p:cNvPr id="608275" name="Text Box 19"/>
          <p:cNvSpPr txBox="1">
            <a:spLocks noChangeArrowheads="1"/>
          </p:cNvSpPr>
          <p:nvPr/>
        </p:nvSpPr>
        <p:spPr bwMode="auto">
          <a:xfrm>
            <a:off x="2398657" y="5813943"/>
            <a:ext cx="4572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1400" b="1"/>
              <a:t>1.0</a:t>
            </a:r>
          </a:p>
        </p:txBody>
      </p:sp>
      <p:sp>
        <p:nvSpPr>
          <p:cNvPr id="608276" name="Text Box 20"/>
          <p:cNvSpPr txBox="1">
            <a:spLocks noChangeArrowheads="1"/>
          </p:cNvSpPr>
          <p:nvPr/>
        </p:nvSpPr>
        <p:spPr bwMode="auto">
          <a:xfrm>
            <a:off x="493657" y="5812356"/>
            <a:ext cx="4572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1400" b="1"/>
              <a:t>0.0</a:t>
            </a:r>
          </a:p>
        </p:txBody>
      </p:sp>
      <p:sp>
        <p:nvSpPr>
          <p:cNvPr id="608284" name="Line 28"/>
          <p:cNvSpPr>
            <a:spLocks noChangeShapeType="1"/>
          </p:cNvSpPr>
          <p:nvPr/>
        </p:nvSpPr>
        <p:spPr bwMode="auto">
          <a:xfrm>
            <a:off x="798457" y="5691706"/>
            <a:ext cx="0" cy="152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Arial" panose="020B0604020202020204" pitchFamily="34" charset="0"/>
            </a:endParaRPr>
          </a:p>
        </p:txBody>
      </p:sp>
      <p:sp>
        <p:nvSpPr>
          <p:cNvPr id="608285" name="Text Box 29"/>
          <p:cNvSpPr txBox="1">
            <a:spLocks noChangeArrowheads="1"/>
          </p:cNvSpPr>
          <p:nvPr/>
        </p:nvSpPr>
        <p:spPr bwMode="auto">
          <a:xfrm>
            <a:off x="1489020" y="5820294"/>
            <a:ext cx="354013"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t>X</a:t>
            </a:r>
          </a:p>
        </p:txBody>
      </p:sp>
      <p:sp>
        <p:nvSpPr>
          <p:cNvPr id="608286" name="Line 30"/>
          <p:cNvSpPr>
            <a:spLocks noChangeShapeType="1"/>
          </p:cNvSpPr>
          <p:nvPr/>
        </p:nvSpPr>
        <p:spPr bwMode="auto">
          <a:xfrm>
            <a:off x="2628844" y="5691706"/>
            <a:ext cx="0" cy="152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Arial" panose="020B0604020202020204" pitchFamily="34" charset="0"/>
            </a:endParaRPr>
          </a:p>
        </p:txBody>
      </p:sp>
      <p:sp>
        <p:nvSpPr>
          <p:cNvPr id="608258" name="Rectangle 2"/>
          <p:cNvSpPr>
            <a:spLocks noGrp="1" noChangeArrowheads="1"/>
          </p:cNvSpPr>
          <p:nvPr>
            <p:ph type="title"/>
          </p:nvPr>
        </p:nvSpPr>
        <p:spPr/>
        <p:txBody>
          <a:bodyPr/>
          <a:lstStyle/>
          <a:p>
            <a:r>
              <a:rPr lang="en-US" dirty="0">
                <a:solidFill>
                  <a:srgbClr val="FFC000"/>
                </a:solidFill>
                <a:latin typeface="Consolas" panose="020B0609020204030204" pitchFamily="49" charset="0"/>
              </a:rPr>
              <a:t>reduction</a:t>
            </a:r>
            <a:r>
              <a:rPr lang="en-US" dirty="0"/>
              <a:t> Example: Numerical Integration</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20</a:t>
            </a:fld>
            <a:endParaRPr lang="en-US" altLang="en-US" dirty="0"/>
          </a:p>
        </p:txBody>
      </p:sp>
      <p:sp>
        <p:nvSpPr>
          <p:cNvPr id="2" name="Rectangle 1"/>
          <p:cNvSpPr/>
          <p:nvPr/>
        </p:nvSpPr>
        <p:spPr>
          <a:xfrm>
            <a:off x="5796730" y="938959"/>
            <a:ext cx="6232288" cy="5632311"/>
          </a:xfrm>
          <a:prstGeom prst="rect">
            <a:avLst/>
          </a:prstGeom>
          <a:solidFill>
            <a:schemeClr val="bg1">
              <a:lumMod val="95000"/>
            </a:schemeClr>
          </a:solidFill>
          <a:ln>
            <a:solidFill>
              <a:schemeClr val="tx1"/>
            </a:solidFill>
          </a:ln>
        </p:spPr>
        <p:txBody>
          <a:bodyPr wrap="square">
            <a:spAutoFit/>
          </a:bodyPr>
          <a:lstStyle/>
          <a:p>
            <a:r>
              <a:rPr lang="en-US" sz="2400" dirty="0">
                <a:solidFill>
                  <a:srgbClr val="0000FF"/>
                </a:solidFill>
                <a:latin typeface="Consolas" pitchFamily="49" charset="0"/>
                <a:cs typeface="Consolas" pitchFamily="49" charset="0"/>
              </a:rPr>
              <a:t>static</a:t>
            </a:r>
            <a:r>
              <a:rPr lang="en-US" sz="2400" dirty="0">
                <a:solidFill>
                  <a:prstClr val="black"/>
                </a:solidFill>
                <a:latin typeface="Consolas" pitchFamily="49" charset="0"/>
                <a:cs typeface="Consolas" pitchFamily="49" charset="0"/>
              </a:rPr>
              <a:t> </a:t>
            </a:r>
            <a:r>
              <a:rPr lang="en-US" sz="2400" dirty="0">
                <a:solidFill>
                  <a:srgbClr val="0000FF"/>
                </a:solidFill>
                <a:latin typeface="Consolas" pitchFamily="49" charset="0"/>
                <a:cs typeface="Consolas" pitchFamily="49" charset="0"/>
              </a:rPr>
              <a:t>long</a:t>
            </a:r>
            <a:r>
              <a:rPr lang="en-US" sz="2400" dirty="0">
                <a:solidFill>
                  <a:prstClr val="black"/>
                </a:solidFill>
                <a:latin typeface="Consolas" pitchFamily="49" charset="0"/>
                <a:cs typeface="Consolas" pitchFamily="49" charset="0"/>
              </a:rPr>
              <a:t> </a:t>
            </a:r>
            <a:r>
              <a:rPr lang="en-US" sz="2400" dirty="0" err="1">
                <a:solidFill>
                  <a:prstClr val="black"/>
                </a:solidFill>
                <a:latin typeface="Consolas" pitchFamily="49" charset="0"/>
                <a:cs typeface="Consolas" pitchFamily="49" charset="0"/>
              </a:rPr>
              <a:t>num_steps</a:t>
            </a:r>
            <a:r>
              <a:rPr lang="en-US" sz="2400" dirty="0">
                <a:solidFill>
                  <a:prstClr val="black"/>
                </a:solidFill>
                <a:latin typeface="Consolas" pitchFamily="49" charset="0"/>
                <a:cs typeface="Consolas" pitchFamily="49" charset="0"/>
              </a:rPr>
              <a:t>=100000; </a:t>
            </a:r>
          </a:p>
          <a:p>
            <a:r>
              <a:rPr lang="en-US" sz="2400" dirty="0">
                <a:solidFill>
                  <a:srgbClr val="0000FF"/>
                </a:solidFill>
                <a:latin typeface="Consolas" pitchFamily="49" charset="0"/>
                <a:cs typeface="Consolas" pitchFamily="49" charset="0"/>
              </a:rPr>
              <a:t>double</a:t>
            </a:r>
            <a:r>
              <a:rPr lang="en-US" sz="2400" dirty="0">
                <a:solidFill>
                  <a:prstClr val="black"/>
                </a:solidFill>
                <a:latin typeface="Consolas" pitchFamily="49" charset="0"/>
                <a:cs typeface="Consolas" pitchFamily="49" charset="0"/>
              </a:rPr>
              <a:t> step, pi;</a:t>
            </a:r>
          </a:p>
          <a:p>
            <a:endParaRPr lang="en-US" sz="2400" dirty="0">
              <a:solidFill>
                <a:prstClr val="black"/>
              </a:solidFill>
              <a:latin typeface="Consolas" pitchFamily="49" charset="0"/>
              <a:cs typeface="Consolas" pitchFamily="49" charset="0"/>
            </a:endParaRPr>
          </a:p>
          <a:p>
            <a:r>
              <a:rPr lang="en-US" sz="2400" dirty="0">
                <a:solidFill>
                  <a:srgbClr val="0000FF"/>
                </a:solidFill>
                <a:latin typeface="Consolas" pitchFamily="49" charset="0"/>
                <a:cs typeface="Consolas" pitchFamily="49" charset="0"/>
              </a:rPr>
              <a:t>void</a:t>
            </a:r>
            <a:r>
              <a:rPr lang="en-US" sz="2400" dirty="0">
                <a:solidFill>
                  <a:prstClr val="black"/>
                </a:solidFill>
                <a:latin typeface="Consolas" pitchFamily="49" charset="0"/>
                <a:cs typeface="Consolas" pitchFamily="49" charset="0"/>
              </a:rPr>
              <a:t> main() {</a:t>
            </a:r>
          </a:p>
          <a:p>
            <a:r>
              <a:rPr lang="en-US" sz="2400" dirty="0">
                <a:solidFill>
                  <a:prstClr val="black"/>
                </a:solidFill>
                <a:latin typeface="Consolas" pitchFamily="49" charset="0"/>
                <a:cs typeface="Consolas" pitchFamily="49" charset="0"/>
              </a:rPr>
              <a:t>   </a:t>
            </a:r>
            <a:r>
              <a:rPr lang="en-US" sz="2400" dirty="0" err="1">
                <a:solidFill>
                  <a:srgbClr val="0000FF"/>
                </a:solidFill>
                <a:latin typeface="Consolas" pitchFamily="49" charset="0"/>
                <a:cs typeface="Consolas" pitchFamily="49" charset="0"/>
              </a:rPr>
              <a:t>int</a:t>
            </a:r>
            <a:r>
              <a:rPr lang="en-US" sz="2400" dirty="0">
                <a:solidFill>
                  <a:prstClr val="black"/>
                </a:solidFill>
                <a:latin typeface="Consolas" pitchFamily="49" charset="0"/>
                <a:cs typeface="Consolas" pitchFamily="49" charset="0"/>
              </a:rPr>
              <a:t> i;	</a:t>
            </a:r>
          </a:p>
          <a:p>
            <a:r>
              <a:rPr lang="en-US" sz="2400" dirty="0">
                <a:solidFill>
                  <a:prstClr val="black"/>
                </a:solidFill>
                <a:latin typeface="Consolas" pitchFamily="49" charset="0"/>
                <a:cs typeface="Consolas" pitchFamily="49" charset="0"/>
              </a:rPr>
              <a:t>   </a:t>
            </a:r>
            <a:r>
              <a:rPr lang="en-US" sz="2400" dirty="0">
                <a:solidFill>
                  <a:srgbClr val="0000FF"/>
                </a:solidFill>
                <a:latin typeface="Consolas" pitchFamily="49" charset="0"/>
                <a:cs typeface="Consolas" pitchFamily="49" charset="0"/>
              </a:rPr>
              <a:t>double</a:t>
            </a:r>
            <a:r>
              <a:rPr lang="en-US" sz="2400" dirty="0">
                <a:solidFill>
                  <a:prstClr val="black"/>
                </a:solidFill>
                <a:latin typeface="Consolas" pitchFamily="49" charset="0"/>
                <a:cs typeface="Consolas" pitchFamily="49" charset="0"/>
              </a:rPr>
              <a:t> x, sum = 0.0;</a:t>
            </a:r>
          </a:p>
          <a:p>
            <a:endParaRPr lang="en-US" sz="2400" dirty="0">
              <a:solidFill>
                <a:prstClr val="black"/>
              </a:solidFill>
              <a:latin typeface="Consolas" pitchFamily="49" charset="0"/>
              <a:cs typeface="Consolas" pitchFamily="49" charset="0"/>
            </a:endParaRPr>
          </a:p>
          <a:p>
            <a:r>
              <a:rPr lang="en-US" sz="2400" dirty="0">
                <a:solidFill>
                  <a:prstClr val="black"/>
                </a:solidFill>
                <a:latin typeface="Consolas" pitchFamily="49" charset="0"/>
                <a:cs typeface="Consolas" pitchFamily="49" charset="0"/>
              </a:rPr>
              <a:t>   step = 1.0/</a:t>
            </a:r>
            <a:r>
              <a:rPr lang="en-US" sz="2400" dirty="0" err="1">
                <a:solidFill>
                  <a:prstClr val="black"/>
                </a:solidFill>
                <a:latin typeface="Consolas" pitchFamily="49" charset="0"/>
                <a:cs typeface="Consolas" pitchFamily="49" charset="0"/>
              </a:rPr>
              <a:t>num_steps</a:t>
            </a:r>
            <a:r>
              <a:rPr lang="en-US" sz="2400" dirty="0">
                <a:solidFill>
                  <a:prstClr val="black"/>
                </a:solidFill>
                <a:latin typeface="Consolas" pitchFamily="49" charset="0"/>
                <a:cs typeface="Consolas" pitchFamily="49" charset="0"/>
              </a:rPr>
              <a:t>;</a:t>
            </a:r>
          </a:p>
          <a:p>
            <a:r>
              <a:rPr lang="nn-NO" sz="2400" dirty="0">
                <a:solidFill>
                  <a:prstClr val="black"/>
                </a:solidFill>
                <a:latin typeface="Consolas" pitchFamily="49" charset="0"/>
                <a:cs typeface="Consolas" pitchFamily="49" charset="0"/>
              </a:rPr>
              <a:t>   </a:t>
            </a:r>
            <a:r>
              <a:rPr lang="nn-NO" sz="2400" dirty="0">
                <a:solidFill>
                  <a:srgbClr val="0000FF"/>
                </a:solidFill>
                <a:latin typeface="Consolas" pitchFamily="49" charset="0"/>
                <a:cs typeface="Consolas" pitchFamily="49" charset="0"/>
              </a:rPr>
              <a:t>for</a:t>
            </a:r>
            <a:r>
              <a:rPr lang="nn-NO" sz="2400" dirty="0">
                <a:solidFill>
                  <a:prstClr val="black"/>
                </a:solidFill>
                <a:latin typeface="Consolas" pitchFamily="49" charset="0"/>
                <a:cs typeface="Consolas" pitchFamily="49" charset="0"/>
              </a:rPr>
              <a:t> (i=0; i&lt; num_steps; i++) {</a:t>
            </a:r>
          </a:p>
          <a:p>
            <a:r>
              <a:rPr lang="en-US" sz="2400" dirty="0">
                <a:solidFill>
                  <a:prstClr val="black"/>
                </a:solidFill>
                <a:latin typeface="Consolas" pitchFamily="49" charset="0"/>
                <a:cs typeface="Consolas" pitchFamily="49" charset="0"/>
              </a:rPr>
              <a:t>      x = (i+0.5)*step;</a:t>
            </a:r>
          </a:p>
          <a:p>
            <a:r>
              <a:rPr lang="en-US" sz="2400" dirty="0">
                <a:solidFill>
                  <a:prstClr val="black"/>
                </a:solidFill>
                <a:latin typeface="Consolas" pitchFamily="49" charset="0"/>
                <a:cs typeface="Consolas" pitchFamily="49" charset="0"/>
              </a:rPr>
              <a:t>      sum = sum + 4.0/(1.0 + x*x);</a:t>
            </a:r>
          </a:p>
          <a:p>
            <a:r>
              <a:rPr lang="en-US" sz="2400" dirty="0">
                <a:solidFill>
                  <a:prstClr val="black"/>
                </a:solidFill>
                <a:latin typeface="Consolas" pitchFamily="49" charset="0"/>
                <a:cs typeface="Consolas" pitchFamily="49" charset="0"/>
              </a:rPr>
              <a:t>   }</a:t>
            </a:r>
          </a:p>
          <a:p>
            <a:r>
              <a:rPr lang="en-US" sz="2400" dirty="0">
                <a:solidFill>
                  <a:prstClr val="black"/>
                </a:solidFill>
                <a:latin typeface="Consolas" pitchFamily="49" charset="0"/>
                <a:cs typeface="Consolas" pitchFamily="49" charset="0"/>
              </a:rPr>
              <a:t>   pi = step * sum;</a:t>
            </a:r>
          </a:p>
          <a:p>
            <a:r>
              <a:rPr lang="en-US" sz="2400" dirty="0">
                <a:solidFill>
                  <a:prstClr val="black"/>
                </a:solidFill>
                <a:latin typeface="Consolas" pitchFamily="49" charset="0"/>
                <a:cs typeface="Consolas" pitchFamily="49" charset="0"/>
              </a:rPr>
              <a:t>   </a:t>
            </a:r>
            <a:r>
              <a:rPr lang="en-US" sz="2400" dirty="0" err="1">
                <a:solidFill>
                  <a:prstClr val="black"/>
                </a:solidFill>
                <a:latin typeface="Consolas" pitchFamily="49" charset="0"/>
                <a:cs typeface="Consolas" pitchFamily="49" charset="0"/>
              </a:rPr>
              <a:t>printf</a:t>
            </a:r>
            <a:r>
              <a:rPr lang="en-US" sz="2400" dirty="0">
                <a:solidFill>
                  <a:prstClr val="black"/>
                </a:solidFill>
                <a:latin typeface="Consolas" pitchFamily="49" charset="0"/>
                <a:cs typeface="Consolas" pitchFamily="49" charset="0"/>
              </a:rPr>
              <a:t>(</a:t>
            </a:r>
            <a:r>
              <a:rPr lang="en-US" sz="2400" dirty="0">
                <a:solidFill>
                  <a:srgbClr val="A31515"/>
                </a:solidFill>
                <a:latin typeface="Consolas" pitchFamily="49" charset="0"/>
                <a:cs typeface="Consolas" pitchFamily="49" charset="0"/>
              </a:rPr>
              <a:t>"Pi = %f\</a:t>
            </a:r>
            <a:r>
              <a:rPr lang="en-US" sz="2400" dirty="0" err="1">
                <a:solidFill>
                  <a:srgbClr val="A31515"/>
                </a:solidFill>
                <a:latin typeface="Consolas" pitchFamily="49" charset="0"/>
                <a:cs typeface="Consolas" pitchFamily="49" charset="0"/>
              </a:rPr>
              <a:t>n"</a:t>
            </a:r>
            <a:r>
              <a:rPr lang="en-US" sz="2400" dirty="0" err="1">
                <a:solidFill>
                  <a:prstClr val="black"/>
                </a:solidFill>
                <a:latin typeface="Consolas" pitchFamily="49" charset="0"/>
                <a:cs typeface="Consolas" pitchFamily="49" charset="0"/>
              </a:rPr>
              <a:t>,pi</a:t>
            </a:r>
            <a:r>
              <a:rPr lang="en-US" sz="2400" dirty="0">
                <a:solidFill>
                  <a:prstClr val="black"/>
                </a:solidFill>
                <a:latin typeface="Consolas" pitchFamily="49" charset="0"/>
                <a:cs typeface="Consolas" pitchFamily="49" charset="0"/>
              </a:rPr>
              <a:t>);</a:t>
            </a:r>
          </a:p>
          <a:p>
            <a:r>
              <a:rPr lang="en-US" sz="2400" dirty="0">
                <a:solidFill>
                  <a:prstClr val="black"/>
                </a:solidFill>
                <a:latin typeface="Consolas" pitchFamily="49" charset="0"/>
                <a:cs typeface="Consolas" pitchFamily="49" charset="0"/>
              </a:rPr>
              <a:t>}</a:t>
            </a:r>
          </a:p>
        </p:txBody>
      </p:sp>
      <p:sp>
        <p:nvSpPr>
          <p:cNvPr id="608269" name="Line 13"/>
          <p:cNvSpPr>
            <a:spLocks noChangeShapeType="1"/>
          </p:cNvSpPr>
          <p:nvPr/>
        </p:nvSpPr>
        <p:spPr bwMode="auto">
          <a:xfrm>
            <a:off x="714327" y="2078556"/>
            <a:ext cx="152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Arial" panose="020B0604020202020204" pitchFamily="34" charset="0"/>
            </a:endParaRPr>
          </a:p>
        </p:txBody>
      </p:sp>
      <p:sp>
        <p:nvSpPr>
          <p:cNvPr id="608273" name="Text Box 17"/>
          <p:cNvSpPr txBox="1">
            <a:spLocks noChangeArrowheads="1"/>
          </p:cNvSpPr>
          <p:nvPr/>
        </p:nvSpPr>
        <p:spPr bwMode="auto">
          <a:xfrm>
            <a:off x="379112" y="1926155"/>
            <a:ext cx="4572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1400" b="1" dirty="0"/>
              <a:t>4.0</a:t>
            </a:r>
          </a:p>
        </p:txBody>
      </p:sp>
      <p:grpSp>
        <p:nvGrpSpPr>
          <p:cNvPr id="9" name="Group 8"/>
          <p:cNvGrpSpPr/>
          <p:nvPr/>
        </p:nvGrpSpPr>
        <p:grpSpPr>
          <a:xfrm>
            <a:off x="3109969" y="1792851"/>
            <a:ext cx="1828800" cy="952500"/>
            <a:chOff x="-1044574" y="818907"/>
            <a:chExt cx="1828800" cy="952500"/>
          </a:xfrm>
        </p:grpSpPr>
        <p:sp>
          <p:nvSpPr>
            <p:cNvPr id="47" name="Rectangle 46"/>
            <p:cNvSpPr/>
            <p:nvPr/>
          </p:nvSpPr>
          <p:spPr>
            <a:xfrm>
              <a:off x="-1044574" y="818907"/>
              <a:ext cx="1828800" cy="9525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p:cNvSpPr txBox="1"/>
                <p:nvPr/>
              </p:nvSpPr>
              <p:spPr>
                <a:xfrm>
                  <a:off x="-889933" y="1024730"/>
                  <a:ext cx="1519519" cy="540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oMath>
                    </m:oMathPara>
                  </a14:m>
                  <a:endParaRPr lang="en-US" dirty="0">
                    <a:latin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89933" y="1024730"/>
                  <a:ext cx="1519519" cy="540854"/>
                </a:xfrm>
                <a:prstGeom prst="rect">
                  <a:avLst/>
                </a:prstGeom>
                <a:blipFill>
                  <a:blip r:embed="rId4"/>
                  <a:stretch>
                    <a:fillRect/>
                  </a:stretch>
                </a:blipFill>
              </p:spPr>
              <p:txBody>
                <a:bodyPr/>
                <a:lstStyle/>
                <a:p>
                  <a:r>
                    <a:rPr lang="en-US">
                      <a:noFill/>
                    </a:rPr>
                    <a:t> </a:t>
                  </a:r>
                </a:p>
              </p:txBody>
            </p:sp>
          </mc:Fallback>
        </mc:AlternateContent>
      </p:grpSp>
      <p:grpSp>
        <p:nvGrpSpPr>
          <p:cNvPr id="10" name="Group 9"/>
          <p:cNvGrpSpPr/>
          <p:nvPr/>
        </p:nvGrpSpPr>
        <p:grpSpPr>
          <a:xfrm>
            <a:off x="3060701" y="1748964"/>
            <a:ext cx="2055237" cy="1070436"/>
            <a:chOff x="-814013" y="1596564"/>
            <a:chExt cx="2055237" cy="1070436"/>
          </a:xfrm>
        </p:grpSpPr>
        <p:sp>
          <p:nvSpPr>
            <p:cNvPr id="6" name="Rectangle 5"/>
            <p:cNvSpPr/>
            <p:nvPr/>
          </p:nvSpPr>
          <p:spPr>
            <a:xfrm>
              <a:off x="-814013" y="1596564"/>
              <a:ext cx="2055237" cy="107043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623515" y="1714681"/>
                  <a:ext cx="1674241" cy="8342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0</m:t>
                            </m:r>
                          </m:sub>
                          <m:sup>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r>
                              <a:rPr lang="en-US" i="1">
                                <a:latin typeface="Cambria Math" panose="02040503050406030204" pitchFamily="18" charset="0"/>
                              </a:rPr>
                              <m:t>𝑑𝑥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e>
                        </m:nary>
                      </m:oMath>
                    </m:oMathPara>
                  </a14:m>
                  <a:endParaRPr lang="en-US" dirty="0">
                    <a:latin typeface="Arial" panose="020B060402020202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23515" y="1714681"/>
                  <a:ext cx="1674241" cy="834203"/>
                </a:xfrm>
                <a:prstGeom prst="rect">
                  <a:avLst/>
                </a:prstGeom>
                <a:blipFill>
                  <a:blip r:embed="rId5"/>
                  <a:stretch>
                    <a:fillRect/>
                  </a:stretch>
                </a:blipFill>
              </p:spPr>
              <p:txBody>
                <a:bodyPr/>
                <a:lstStyle/>
                <a:p>
                  <a:r>
                    <a:rPr lang="en-US">
                      <a:noFill/>
                    </a:rPr>
                    <a:t> </a:t>
                  </a:r>
                </a:p>
              </p:txBody>
            </p:sp>
          </mc:Fallback>
        </mc:AlternateContent>
      </p:grpSp>
      <p:sp>
        <p:nvSpPr>
          <p:cNvPr id="52" name="Rectangle 51"/>
          <p:cNvSpPr/>
          <p:nvPr/>
        </p:nvSpPr>
        <p:spPr>
          <a:xfrm>
            <a:off x="98717" y="6575434"/>
            <a:ext cx="1042640" cy="276999"/>
          </a:xfrm>
          <a:prstGeom prst="rect">
            <a:avLst/>
          </a:prstGeom>
        </p:spPr>
        <p:txBody>
          <a:bodyPr wrap="square">
            <a:spAutoFit/>
          </a:bodyPr>
          <a:lstStyle/>
          <a:p>
            <a:r>
              <a:rPr lang="en-US" sz="1200" dirty="0"/>
              <a:t>[IOMPP]→</a:t>
            </a:r>
          </a:p>
        </p:txBody>
      </p:sp>
    </p:spTree>
    <p:custDataLst>
      <p:tags r:id="rId1"/>
    </p:custDataLst>
    <p:extLst>
      <p:ext uri="{BB962C8B-B14F-4D97-AF65-F5344CB8AC3E}">
        <p14:creationId xmlns:p14="http://schemas.microsoft.com/office/powerpoint/2010/main" val="13233159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08260"/>
                                        </p:tgtEl>
                                        <p:attrNameLst>
                                          <p:attrName>style.visibility</p:attrName>
                                        </p:attrNameLst>
                                      </p:cBhvr>
                                      <p:to>
                                        <p:strVal val="visible"/>
                                      </p:to>
                                    </p:set>
                                    <p:animEffect transition="in" filter="wipe(down)">
                                      <p:cBhvr>
                                        <p:cTn id="16" dur="500"/>
                                        <p:tgtEl>
                                          <p:spTgt spid="608260"/>
                                        </p:tgtEl>
                                      </p:cBhvr>
                                    </p:animEffect>
                                  </p:childTnLst>
                                </p:cTn>
                              </p:par>
                            </p:childTnLst>
                          </p:cTn>
                        </p:par>
                        <p:par>
                          <p:cTn id="17" fill="hold">
                            <p:stCondLst>
                              <p:cond delay="500"/>
                            </p:stCondLst>
                            <p:childTnLst>
                              <p:par>
                                <p:cTn id="18" presetID="22" presetClass="entr" presetSubtype="4" fill="hold" grpId="0" nodeType="afterEffect">
                                  <p:stCondLst>
                                    <p:cond delay="500"/>
                                  </p:stCondLst>
                                  <p:childTnLst>
                                    <p:set>
                                      <p:cBhvr>
                                        <p:cTn id="19" dur="1" fill="hold">
                                          <p:stCondLst>
                                            <p:cond delay="0"/>
                                          </p:stCondLst>
                                        </p:cTn>
                                        <p:tgtEl>
                                          <p:spTgt spid="608261"/>
                                        </p:tgtEl>
                                        <p:attrNameLst>
                                          <p:attrName>style.visibility</p:attrName>
                                        </p:attrNameLst>
                                      </p:cBhvr>
                                      <p:to>
                                        <p:strVal val="visible"/>
                                      </p:to>
                                    </p:set>
                                    <p:animEffect transition="in" filter="wipe(down)">
                                      <p:cBhvr>
                                        <p:cTn id="20" dur="500"/>
                                        <p:tgtEl>
                                          <p:spTgt spid="608261"/>
                                        </p:tgtEl>
                                      </p:cBhvr>
                                    </p:animEffect>
                                  </p:childTnLst>
                                </p:cTn>
                              </p:par>
                            </p:childTnLst>
                          </p:cTn>
                        </p:par>
                        <p:par>
                          <p:cTn id="21" fill="hold">
                            <p:stCondLst>
                              <p:cond delay="1500"/>
                            </p:stCondLst>
                            <p:childTnLst>
                              <p:par>
                                <p:cTn id="22" presetID="22" presetClass="entr" presetSubtype="4" fill="hold" grpId="0" nodeType="afterEffect">
                                  <p:stCondLst>
                                    <p:cond delay="500"/>
                                  </p:stCondLst>
                                  <p:childTnLst>
                                    <p:set>
                                      <p:cBhvr>
                                        <p:cTn id="23" dur="1" fill="hold">
                                          <p:stCondLst>
                                            <p:cond delay="0"/>
                                          </p:stCondLst>
                                        </p:cTn>
                                        <p:tgtEl>
                                          <p:spTgt spid="608262"/>
                                        </p:tgtEl>
                                        <p:attrNameLst>
                                          <p:attrName>style.visibility</p:attrName>
                                        </p:attrNameLst>
                                      </p:cBhvr>
                                      <p:to>
                                        <p:strVal val="visible"/>
                                      </p:to>
                                    </p:set>
                                    <p:animEffect transition="in" filter="wipe(down)">
                                      <p:cBhvr>
                                        <p:cTn id="24" dur="500"/>
                                        <p:tgtEl>
                                          <p:spTgt spid="608262"/>
                                        </p:tgtEl>
                                      </p:cBhvr>
                                    </p:animEffect>
                                  </p:childTnLst>
                                </p:cTn>
                              </p:par>
                            </p:childTnLst>
                          </p:cTn>
                        </p:par>
                        <p:par>
                          <p:cTn id="25" fill="hold">
                            <p:stCondLst>
                              <p:cond delay="2500"/>
                            </p:stCondLst>
                            <p:childTnLst>
                              <p:par>
                                <p:cTn id="26" presetID="22" presetClass="entr" presetSubtype="4" fill="hold" grpId="0" nodeType="afterEffect">
                                  <p:stCondLst>
                                    <p:cond delay="500"/>
                                  </p:stCondLst>
                                  <p:childTnLst>
                                    <p:set>
                                      <p:cBhvr>
                                        <p:cTn id="27" dur="1" fill="hold">
                                          <p:stCondLst>
                                            <p:cond delay="0"/>
                                          </p:stCondLst>
                                        </p:cTn>
                                        <p:tgtEl>
                                          <p:spTgt spid="608263"/>
                                        </p:tgtEl>
                                        <p:attrNameLst>
                                          <p:attrName>style.visibility</p:attrName>
                                        </p:attrNameLst>
                                      </p:cBhvr>
                                      <p:to>
                                        <p:strVal val="visible"/>
                                      </p:to>
                                    </p:set>
                                    <p:animEffect transition="in" filter="wipe(down)">
                                      <p:cBhvr>
                                        <p:cTn id="28" dur="500"/>
                                        <p:tgtEl>
                                          <p:spTgt spid="608263"/>
                                        </p:tgtEl>
                                      </p:cBhvr>
                                    </p:animEffect>
                                  </p:childTnLst>
                                </p:cTn>
                              </p:par>
                            </p:childTnLst>
                          </p:cTn>
                        </p:par>
                        <p:par>
                          <p:cTn id="29" fill="hold">
                            <p:stCondLst>
                              <p:cond delay="3500"/>
                            </p:stCondLst>
                            <p:childTnLst>
                              <p:par>
                                <p:cTn id="30" presetID="22" presetClass="entr" presetSubtype="4" fill="hold" grpId="0" nodeType="afterEffect">
                                  <p:stCondLst>
                                    <p:cond delay="500"/>
                                  </p:stCondLst>
                                  <p:childTnLst>
                                    <p:set>
                                      <p:cBhvr>
                                        <p:cTn id="31" dur="1" fill="hold">
                                          <p:stCondLst>
                                            <p:cond delay="0"/>
                                          </p:stCondLst>
                                        </p:cTn>
                                        <p:tgtEl>
                                          <p:spTgt spid="608264"/>
                                        </p:tgtEl>
                                        <p:attrNameLst>
                                          <p:attrName>style.visibility</p:attrName>
                                        </p:attrNameLst>
                                      </p:cBhvr>
                                      <p:to>
                                        <p:strVal val="visible"/>
                                      </p:to>
                                    </p:set>
                                    <p:animEffect transition="in" filter="wipe(down)">
                                      <p:cBhvr>
                                        <p:cTn id="32" dur="500"/>
                                        <p:tgtEl>
                                          <p:spTgt spid="608264"/>
                                        </p:tgtEl>
                                      </p:cBhvr>
                                    </p:animEffect>
                                  </p:childTnLst>
                                </p:cTn>
                              </p:par>
                            </p:childTnLst>
                          </p:cTn>
                        </p:par>
                        <p:par>
                          <p:cTn id="33" fill="hold">
                            <p:stCondLst>
                              <p:cond delay="4500"/>
                            </p:stCondLst>
                            <p:childTnLst>
                              <p:par>
                                <p:cTn id="34" presetID="22" presetClass="entr" presetSubtype="4" fill="hold" grpId="0" nodeType="afterEffect">
                                  <p:stCondLst>
                                    <p:cond delay="500"/>
                                  </p:stCondLst>
                                  <p:childTnLst>
                                    <p:set>
                                      <p:cBhvr>
                                        <p:cTn id="35" dur="1" fill="hold">
                                          <p:stCondLst>
                                            <p:cond delay="0"/>
                                          </p:stCondLst>
                                        </p:cTn>
                                        <p:tgtEl>
                                          <p:spTgt spid="608265"/>
                                        </p:tgtEl>
                                        <p:attrNameLst>
                                          <p:attrName>style.visibility</p:attrName>
                                        </p:attrNameLst>
                                      </p:cBhvr>
                                      <p:to>
                                        <p:strVal val="visible"/>
                                      </p:to>
                                    </p:set>
                                    <p:animEffect transition="in" filter="wipe(down)">
                                      <p:cBhvr>
                                        <p:cTn id="36" dur="500"/>
                                        <p:tgtEl>
                                          <p:spTgt spid="608265"/>
                                        </p:tgtEl>
                                      </p:cBhvr>
                                    </p:animEffect>
                                  </p:childTnLst>
                                </p:cTn>
                              </p:par>
                            </p:childTnLst>
                          </p:cTn>
                        </p:par>
                        <p:par>
                          <p:cTn id="37" fill="hold">
                            <p:stCondLst>
                              <p:cond delay="5500"/>
                            </p:stCondLst>
                            <p:childTnLst>
                              <p:par>
                                <p:cTn id="38" presetID="22" presetClass="entr" presetSubtype="4" fill="hold" grpId="0" nodeType="afterEffect">
                                  <p:stCondLst>
                                    <p:cond delay="500"/>
                                  </p:stCondLst>
                                  <p:childTnLst>
                                    <p:set>
                                      <p:cBhvr>
                                        <p:cTn id="39" dur="1" fill="hold">
                                          <p:stCondLst>
                                            <p:cond delay="0"/>
                                          </p:stCondLst>
                                        </p:cTn>
                                        <p:tgtEl>
                                          <p:spTgt spid="608266"/>
                                        </p:tgtEl>
                                        <p:attrNameLst>
                                          <p:attrName>style.visibility</p:attrName>
                                        </p:attrNameLst>
                                      </p:cBhvr>
                                      <p:to>
                                        <p:strVal val="visible"/>
                                      </p:to>
                                    </p:set>
                                    <p:animEffect transition="in" filter="wipe(down)">
                                      <p:cBhvr>
                                        <p:cTn id="40" dur="500"/>
                                        <p:tgtEl>
                                          <p:spTgt spid="608266"/>
                                        </p:tgtEl>
                                      </p:cBhvr>
                                    </p:animEffect>
                                  </p:childTnLst>
                                </p:cTn>
                              </p:par>
                            </p:childTnLst>
                          </p:cTn>
                        </p:par>
                        <p:par>
                          <p:cTn id="41" fill="hold">
                            <p:stCondLst>
                              <p:cond delay="6500"/>
                            </p:stCondLst>
                            <p:childTnLst>
                              <p:par>
                                <p:cTn id="42" presetID="22" presetClass="entr" presetSubtype="4" fill="hold" grpId="0" nodeType="afterEffect">
                                  <p:stCondLst>
                                    <p:cond delay="500"/>
                                  </p:stCondLst>
                                  <p:childTnLst>
                                    <p:set>
                                      <p:cBhvr>
                                        <p:cTn id="43" dur="1" fill="hold">
                                          <p:stCondLst>
                                            <p:cond delay="0"/>
                                          </p:stCondLst>
                                        </p:cTn>
                                        <p:tgtEl>
                                          <p:spTgt spid="608267"/>
                                        </p:tgtEl>
                                        <p:attrNameLst>
                                          <p:attrName>style.visibility</p:attrName>
                                        </p:attrNameLst>
                                      </p:cBhvr>
                                      <p:to>
                                        <p:strVal val="visible"/>
                                      </p:to>
                                    </p:set>
                                    <p:animEffect transition="in" filter="wipe(down)">
                                      <p:cBhvr>
                                        <p:cTn id="44" dur="500"/>
                                        <p:tgtEl>
                                          <p:spTgt spid="60826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60" grpId="0" animBg="1"/>
      <p:bldP spid="608261" grpId="0" animBg="1"/>
      <p:bldP spid="608262" grpId="0" animBg="1"/>
      <p:bldP spid="608263" grpId="0" animBg="1"/>
      <p:bldP spid="608264" grpId="0" animBg="1"/>
      <p:bldP spid="608265" grpId="0" animBg="1"/>
      <p:bldP spid="608266" grpId="0" animBg="1"/>
      <p:bldP spid="608267"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p:cNvSpPr>
                <a:spLocks noGrp="1"/>
              </p:cNvSpPr>
              <p:nvPr>
                <p:ph type="title"/>
              </p:nvPr>
            </p:nvSpPr>
            <p:spPr/>
            <p:txBody>
              <a:bodyPr>
                <a:normAutofit/>
              </a:bodyPr>
              <a:lstStyle/>
              <a:p>
                <a:r>
                  <a:rPr lang="en-US" dirty="0"/>
                  <a:t>Scaling Analysis: Computation of </a:t>
                </a:r>
                <a14:m>
                  <m:oMath xmlns:m="http://schemas.openxmlformats.org/officeDocument/2006/math">
                    <m:r>
                      <a:rPr lang="en-US" b="0" i="1" dirty="0" smtClean="0">
                        <a:latin typeface="Cambria Math" panose="02040503050406030204" pitchFamily="18" charset="0"/>
                      </a:rPr>
                      <m:t>𝜋</m:t>
                    </m:r>
                  </m:oMath>
                </a14:m>
                <a:endParaRPr lang="en-US" dirty="0"/>
              </a:p>
            </p:txBody>
          </p:sp>
        </mc:Choice>
        <mc:Fallback xmlns="">
          <p:sp>
            <p:nvSpPr>
              <p:cNvPr id="5" name="Title 4"/>
              <p:cNvSpPr>
                <a:spLocks noGrp="1" noRot="1" noChangeAspect="1" noMove="1" noResize="1" noEditPoints="1" noAdjustHandles="1" noChangeArrowheads="1" noChangeShapeType="1" noTextEdit="1"/>
              </p:cNvSpPr>
              <p:nvPr>
                <p:ph type="title"/>
              </p:nvPr>
            </p:nvSpPr>
            <p:spPr>
              <a:blipFill>
                <a:blip r:embed="rId2"/>
                <a:stretch>
                  <a:fillRect l="-1500" t="-3704" b="-140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pPr/>
              <a:t>21</a:t>
            </a:fld>
            <a:endParaRPr lang="en-US" altLang="en-US"/>
          </a:p>
        </p:txBody>
      </p:sp>
      <p:sp>
        <p:nvSpPr>
          <p:cNvPr id="2" name="Rectangle 1"/>
          <p:cNvSpPr/>
          <p:nvPr/>
        </p:nvSpPr>
        <p:spPr>
          <a:xfrm>
            <a:off x="223634" y="836093"/>
            <a:ext cx="6221616" cy="5863144"/>
          </a:xfrm>
          <a:prstGeom prst="rect">
            <a:avLst/>
          </a:prstGeom>
          <a:solidFill>
            <a:schemeClr val="bg1">
              <a:lumMod val="95000"/>
            </a:schemeClr>
          </a:solidFill>
        </p:spPr>
        <p:txBody>
          <a:bodyPr wrap="square">
            <a:spAutoFit/>
          </a:bodyPr>
          <a:lstStyle/>
          <a:p>
            <a:r>
              <a:rPr lang="en-US" sz="1500" dirty="0">
                <a:solidFill>
                  <a:srgbClr val="808080"/>
                </a:solidFill>
                <a:latin typeface="Consolas" panose="020B0609020204030204" pitchFamily="49" charset="0"/>
              </a:rPr>
              <a:t>#include</a:t>
            </a:r>
            <a:r>
              <a:rPr lang="en-US" sz="1500" dirty="0">
                <a:solidFill>
                  <a:srgbClr val="000000"/>
                </a:solidFill>
                <a:latin typeface="Consolas" panose="020B0609020204030204" pitchFamily="49" charset="0"/>
              </a:rPr>
              <a:t> </a:t>
            </a:r>
            <a:r>
              <a:rPr lang="en-US" sz="1500" dirty="0">
                <a:solidFill>
                  <a:srgbClr val="A31515"/>
                </a:solidFill>
                <a:latin typeface="Consolas" panose="020B0609020204030204" pitchFamily="49" charset="0"/>
              </a:rPr>
              <a:t>&lt;</a:t>
            </a:r>
            <a:r>
              <a:rPr lang="en-US" sz="1500" dirty="0" err="1">
                <a:solidFill>
                  <a:srgbClr val="A31515"/>
                </a:solidFill>
                <a:latin typeface="Consolas" panose="020B0609020204030204" pitchFamily="49" charset="0"/>
              </a:rPr>
              <a:t>omp.h</a:t>
            </a:r>
            <a:r>
              <a:rPr lang="en-US" sz="1500" dirty="0">
                <a:solidFill>
                  <a:srgbClr val="A31515"/>
                </a:solidFill>
                <a:latin typeface="Consolas" panose="020B0609020204030204" pitchFamily="49" charset="0"/>
              </a:rPr>
              <a:t>&gt;</a:t>
            </a:r>
            <a:endParaRPr lang="en-US" sz="1500" dirty="0">
              <a:solidFill>
                <a:srgbClr val="000000"/>
              </a:solidFill>
              <a:latin typeface="Consolas" panose="020B0609020204030204" pitchFamily="49" charset="0"/>
            </a:endParaRPr>
          </a:p>
          <a:p>
            <a:r>
              <a:rPr lang="en-US" sz="1500" dirty="0">
                <a:solidFill>
                  <a:srgbClr val="808080"/>
                </a:solidFill>
                <a:latin typeface="Consolas" panose="020B0609020204030204" pitchFamily="49" charset="0"/>
              </a:rPr>
              <a:t>#include</a:t>
            </a:r>
            <a:r>
              <a:rPr lang="en-US" sz="1500" dirty="0">
                <a:solidFill>
                  <a:srgbClr val="000000"/>
                </a:solidFill>
                <a:latin typeface="Consolas" panose="020B0609020204030204" pitchFamily="49" charset="0"/>
              </a:rPr>
              <a:t> </a:t>
            </a:r>
            <a:r>
              <a:rPr lang="en-US" sz="1500" dirty="0">
                <a:solidFill>
                  <a:srgbClr val="A31515"/>
                </a:solidFill>
                <a:latin typeface="Consolas" panose="020B0609020204030204" pitchFamily="49" charset="0"/>
              </a:rPr>
              <a:t>&lt;</a:t>
            </a:r>
            <a:r>
              <a:rPr lang="en-US" sz="1500" dirty="0" err="1">
                <a:solidFill>
                  <a:srgbClr val="A31515"/>
                </a:solidFill>
                <a:latin typeface="Consolas" panose="020B0609020204030204" pitchFamily="49" charset="0"/>
              </a:rPr>
              <a:t>stdio.h</a:t>
            </a:r>
            <a:r>
              <a:rPr lang="en-US" sz="1500" dirty="0">
                <a:solidFill>
                  <a:srgbClr val="A31515"/>
                </a:solidFill>
                <a:latin typeface="Consolas" panose="020B0609020204030204" pitchFamily="49" charset="0"/>
              </a:rPr>
              <a:t>&gt;</a:t>
            </a:r>
            <a:endParaRPr lang="en-US" sz="1500" dirty="0">
              <a:solidFill>
                <a:srgbClr val="000000"/>
              </a:solidFill>
              <a:latin typeface="Consolas" panose="020B0609020204030204" pitchFamily="49" charset="0"/>
            </a:endParaRPr>
          </a:p>
          <a:p>
            <a:endParaRPr lang="en-US" sz="1500" dirty="0">
              <a:solidFill>
                <a:srgbClr val="000000"/>
              </a:solidFill>
              <a:latin typeface="Consolas" panose="020B0609020204030204" pitchFamily="49" charset="0"/>
            </a:endParaRPr>
          </a:p>
          <a:p>
            <a:r>
              <a:rPr lang="en-US" sz="1500" dirty="0">
                <a:solidFill>
                  <a:srgbClr val="0000FF"/>
                </a:solidFill>
                <a:latin typeface="Consolas" panose="020B0609020204030204" pitchFamily="49" charset="0"/>
              </a:rPr>
              <a:t>void</a:t>
            </a:r>
            <a:r>
              <a:rPr lang="en-US" sz="1500" dirty="0">
                <a:solidFill>
                  <a:srgbClr val="000000"/>
                </a:solidFill>
                <a:latin typeface="Consolas" panose="020B0609020204030204" pitchFamily="49" charset="0"/>
              </a:rPr>
              <a:t> main() {</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static</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long</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num_steps</a:t>
            </a:r>
            <a:r>
              <a:rPr lang="en-US" sz="1500" dirty="0">
                <a:solidFill>
                  <a:srgbClr val="000000"/>
                </a:solidFill>
                <a:latin typeface="Consolas" panose="020B0609020204030204" pitchFamily="49" charset="0"/>
              </a:rPr>
              <a:t> = 1000000;</a:t>
            </a:r>
          </a:p>
          <a:p>
            <a:r>
              <a:rPr lang="en-US" sz="1500" dirty="0">
                <a:solidFill>
                  <a:srgbClr val="000000"/>
                </a:solidFill>
                <a:latin typeface="Consolas" panose="020B0609020204030204" pitchFamily="49" charset="0"/>
              </a:rPr>
              <a:t>    </a:t>
            </a:r>
            <a:r>
              <a:rPr lang="en-US" sz="1500" dirty="0" err="1">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step = 1.0 /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num_steps</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sum = 0.0;</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startT</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omp_get_wtime</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err="1">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int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nThreadsUsed</a:t>
            </a:r>
            <a:r>
              <a:rPr lang="en-US" sz="1500" dirty="0">
                <a:solidFill>
                  <a:srgbClr val="000000"/>
                </a:solidFill>
                <a:latin typeface="Consolas" panose="020B0609020204030204" pitchFamily="49" charset="0"/>
              </a:rPr>
              <a:t> = 1;</a:t>
            </a:r>
          </a:p>
          <a:p>
            <a:r>
              <a:rPr lang="en-US" sz="1500" dirty="0">
                <a:solidFill>
                  <a:srgbClr val="808080"/>
                </a:solidFill>
                <a:latin typeface="Consolas" panose="020B0609020204030204" pitchFamily="49" charset="0"/>
              </a:rPr>
              <a:t>#pragma</a:t>
            </a:r>
            <a:r>
              <a:rPr lang="en-US" sz="1500" dirty="0">
                <a:solidFill>
                  <a:srgbClr val="000000"/>
                </a:solidFill>
                <a:latin typeface="Consolas" panose="020B0609020204030204" pitchFamily="49" charset="0"/>
              </a:rPr>
              <a:t> </a:t>
            </a:r>
            <a:r>
              <a:rPr lang="en-US" sz="1500" dirty="0" err="1">
                <a:solidFill>
                  <a:srgbClr val="0000FF"/>
                </a:solidFill>
                <a:latin typeface="Consolas" panose="020B0609020204030204" pitchFamily="49" charset="0"/>
              </a:rPr>
              <a:t>omp</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parallel</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num_threads</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nThreadsUsed</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p>
          <a:p>
            <a:r>
              <a:rPr lang="en-US" sz="1500" dirty="0">
                <a:solidFill>
                  <a:srgbClr val="808080"/>
                </a:solidFill>
                <a:latin typeface="Consolas" panose="020B0609020204030204" pitchFamily="49" charset="0"/>
              </a:rPr>
              <a:t>#pragma</a:t>
            </a:r>
            <a:r>
              <a:rPr lang="en-US" sz="1500" dirty="0">
                <a:solidFill>
                  <a:srgbClr val="000000"/>
                </a:solidFill>
                <a:latin typeface="Consolas" panose="020B0609020204030204" pitchFamily="49" charset="0"/>
              </a:rPr>
              <a:t> </a:t>
            </a:r>
            <a:r>
              <a:rPr lang="en-US" sz="1500" dirty="0" err="1">
                <a:solidFill>
                  <a:srgbClr val="0000FF"/>
                </a:solidFill>
                <a:latin typeface="Consolas" panose="020B0609020204030204" pitchFamily="49" charset="0"/>
              </a:rPr>
              <a:t>omp</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for</a:t>
            </a:r>
            <a:r>
              <a:rPr lang="en-US" sz="1500" dirty="0">
                <a:solidFill>
                  <a:srgbClr val="000000"/>
                </a:solidFill>
                <a:latin typeface="Consolas" panose="020B0609020204030204" pitchFamily="49" charset="0"/>
              </a:rPr>
              <a:t> reduction(+:sum) </a:t>
            </a:r>
          </a:p>
          <a:p>
            <a:r>
              <a:rPr lang="nn-NO" sz="1500" dirty="0">
                <a:solidFill>
                  <a:srgbClr val="000000"/>
                </a:solidFill>
                <a:latin typeface="Consolas" panose="020B0609020204030204" pitchFamily="49" charset="0"/>
              </a:rPr>
              <a:t>        </a:t>
            </a:r>
            <a:r>
              <a:rPr lang="nn-NO" sz="1500" dirty="0">
                <a:solidFill>
                  <a:srgbClr val="0000FF"/>
                </a:solidFill>
                <a:latin typeface="Consolas" panose="020B0609020204030204" pitchFamily="49" charset="0"/>
              </a:rPr>
              <a:t>for</a:t>
            </a:r>
            <a:r>
              <a:rPr lang="nn-NO" sz="1500" dirty="0">
                <a:solidFill>
                  <a:srgbClr val="000000"/>
                </a:solidFill>
                <a:latin typeface="Consolas" panose="020B0609020204030204" pitchFamily="49" charset="0"/>
              </a:rPr>
              <a:t> (</a:t>
            </a:r>
            <a:r>
              <a:rPr lang="nn-NO" sz="1500" dirty="0">
                <a:solidFill>
                  <a:srgbClr val="0000FF"/>
                </a:solidFill>
                <a:latin typeface="Consolas" panose="020B0609020204030204" pitchFamily="49" charset="0"/>
              </a:rPr>
              <a:t>int</a:t>
            </a:r>
            <a:r>
              <a:rPr lang="nn-NO" sz="1500" dirty="0">
                <a:solidFill>
                  <a:srgbClr val="000000"/>
                </a:solidFill>
                <a:latin typeface="Consolas" panose="020B0609020204030204" pitchFamily="49" charset="0"/>
              </a:rPr>
              <a:t> i = 0; i &lt; num_steps; i++) {</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x = (i + 0.5)*step;</a:t>
            </a:r>
          </a:p>
          <a:p>
            <a:r>
              <a:rPr lang="fr-FR" sz="1500" dirty="0">
                <a:solidFill>
                  <a:srgbClr val="000000"/>
                </a:solidFill>
                <a:latin typeface="Consolas" panose="020B0609020204030204" pitchFamily="49" charset="0"/>
              </a:rPr>
              <a:t>            </a:t>
            </a:r>
            <a:r>
              <a:rPr lang="fr-FR" sz="1500" dirty="0">
                <a:solidFill>
                  <a:srgbClr val="0000FF"/>
                </a:solidFill>
                <a:latin typeface="Consolas" panose="020B0609020204030204" pitchFamily="49" charset="0"/>
              </a:rPr>
              <a:t>double</a:t>
            </a:r>
            <a:r>
              <a:rPr lang="fr-FR" sz="1500" dirty="0">
                <a:solidFill>
                  <a:srgbClr val="000000"/>
                </a:solidFill>
                <a:latin typeface="Consolas" panose="020B0609020204030204" pitchFamily="49" charset="0"/>
              </a:rPr>
              <a:t> </a:t>
            </a:r>
            <a:r>
              <a:rPr lang="fr-FR" sz="1500" dirty="0" err="1">
                <a:solidFill>
                  <a:srgbClr val="000000"/>
                </a:solidFill>
                <a:latin typeface="Consolas" panose="020B0609020204030204" pitchFamily="49" charset="0"/>
              </a:rPr>
              <a:t>dummy</a:t>
            </a:r>
            <a:r>
              <a:rPr lang="fr-FR" sz="1500" dirty="0">
                <a:solidFill>
                  <a:srgbClr val="000000"/>
                </a:solidFill>
                <a:latin typeface="Consolas" panose="020B0609020204030204" pitchFamily="49" charset="0"/>
              </a:rPr>
              <a:t> = 1. / (1. + x*x);</a:t>
            </a:r>
          </a:p>
          <a:p>
            <a:r>
              <a:rPr lang="en-US" sz="1500" dirty="0">
                <a:solidFill>
                  <a:srgbClr val="000000"/>
                </a:solidFill>
                <a:latin typeface="Consolas" panose="020B0609020204030204" pitchFamily="49" charset="0"/>
              </a:rPr>
              <a:t>            sum += dummy;</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myPi</a:t>
            </a:r>
            <a:r>
              <a:rPr lang="en-US" sz="1500" dirty="0">
                <a:solidFill>
                  <a:srgbClr val="000000"/>
                </a:solidFill>
                <a:latin typeface="Consolas" panose="020B0609020204030204" pitchFamily="49" charset="0"/>
              </a:rPr>
              <a:t> = 4.*step * sum;</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timeElapsed</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omp_get_wtime</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startT</a:t>
            </a:r>
            <a:r>
              <a:rPr lang="en-US" sz="1500" dirty="0">
                <a:solidFill>
                  <a:srgbClr val="000000"/>
                </a:solidFill>
                <a:latin typeface="Consolas" panose="020B0609020204030204" pitchFamily="49" charset="0"/>
              </a:rPr>
              <a:t>;</a:t>
            </a:r>
          </a:p>
          <a:p>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printf</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"Pi is: %f\n"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myPi</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printf</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"It took this long [s]: %f\n"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timeElapsed</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printf</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"Used this many threads: %d\n"</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nThreadsUsed</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a:t>
            </a:r>
            <a:endParaRPr lang="en-US" sz="1500" dirty="0"/>
          </a:p>
        </p:txBody>
      </p:sp>
      <p:pic>
        <p:nvPicPr>
          <p:cNvPr id="15" name="Picture 14"/>
          <p:cNvPicPr>
            <a:picLocks noChangeAspect="1"/>
          </p:cNvPicPr>
          <p:nvPr/>
        </p:nvPicPr>
        <p:blipFill>
          <a:blip r:embed="rId3"/>
          <a:stretch>
            <a:fillRect/>
          </a:stretch>
        </p:blipFill>
        <p:spPr>
          <a:xfrm>
            <a:off x="6781800" y="1105564"/>
            <a:ext cx="2286000" cy="874369"/>
          </a:xfrm>
          <a:prstGeom prst="rect">
            <a:avLst/>
          </a:prstGeom>
        </p:spPr>
      </p:pic>
      <p:pic>
        <p:nvPicPr>
          <p:cNvPr id="16" name="Picture 15"/>
          <p:cNvPicPr>
            <a:picLocks noChangeAspect="1"/>
          </p:cNvPicPr>
          <p:nvPr/>
        </p:nvPicPr>
        <p:blipFill>
          <a:blip r:embed="rId4"/>
          <a:stretch>
            <a:fillRect/>
          </a:stretch>
        </p:blipFill>
        <p:spPr>
          <a:xfrm>
            <a:off x="9740900" y="1065713"/>
            <a:ext cx="2286000" cy="885825"/>
          </a:xfrm>
          <a:prstGeom prst="rect">
            <a:avLst/>
          </a:prstGeom>
        </p:spPr>
      </p:pic>
      <p:pic>
        <p:nvPicPr>
          <p:cNvPr id="17" name="Picture 16"/>
          <p:cNvPicPr>
            <a:picLocks noChangeAspect="1"/>
          </p:cNvPicPr>
          <p:nvPr/>
        </p:nvPicPr>
        <p:blipFill>
          <a:blip r:embed="rId5"/>
          <a:stretch>
            <a:fillRect/>
          </a:stretch>
        </p:blipFill>
        <p:spPr>
          <a:xfrm>
            <a:off x="6781800" y="2177076"/>
            <a:ext cx="2286000" cy="929182"/>
          </a:xfrm>
          <a:prstGeom prst="rect">
            <a:avLst/>
          </a:prstGeom>
        </p:spPr>
      </p:pic>
      <p:pic>
        <p:nvPicPr>
          <p:cNvPr id="18" name="Picture 17"/>
          <p:cNvPicPr>
            <a:picLocks noChangeAspect="1"/>
          </p:cNvPicPr>
          <p:nvPr/>
        </p:nvPicPr>
        <p:blipFill>
          <a:blip r:embed="rId6"/>
          <a:stretch>
            <a:fillRect/>
          </a:stretch>
        </p:blipFill>
        <p:spPr>
          <a:xfrm>
            <a:off x="9740900" y="2187725"/>
            <a:ext cx="2286000" cy="835573"/>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2232" y="3342445"/>
            <a:ext cx="4219367" cy="3164525"/>
          </a:xfrm>
          <a:prstGeom prst="rect">
            <a:avLst/>
          </a:prstGeom>
        </p:spPr>
      </p:pic>
    </p:spTree>
    <p:extLst>
      <p:ext uri="{BB962C8B-B14F-4D97-AF65-F5344CB8AC3E}">
        <p14:creationId xmlns:p14="http://schemas.microsoft.com/office/powerpoint/2010/main" val="470868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it can get even better: the </a:t>
            </a:r>
            <a:r>
              <a:rPr lang="en-US" dirty="0" err="1" smtClean="0">
                <a:solidFill>
                  <a:srgbClr val="FFC000"/>
                </a:solidFill>
                <a:latin typeface="Consolas" panose="020B0609020204030204" pitchFamily="49" charset="0"/>
              </a:rPr>
              <a:t>simd</a:t>
            </a:r>
            <a:r>
              <a:rPr lang="en-US" dirty="0" smtClean="0"/>
              <a:t> directive</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223634" y="857258"/>
            <a:ext cx="7917066" cy="5816977"/>
          </a:xfrm>
          <a:prstGeom prst="rect">
            <a:avLst/>
          </a:prstGeom>
          <a:solidFill>
            <a:schemeClr val="bg1">
              <a:lumMod val="95000"/>
            </a:schemeClr>
          </a:solidFill>
        </p:spPr>
        <p:txBody>
          <a:bodyPr wrap="square">
            <a:spAutoFit/>
          </a:bodyPr>
          <a:lstStyle/>
          <a:p>
            <a:r>
              <a:rPr lang="en-US" sz="1200" dirty="0">
                <a:solidFill>
                  <a:srgbClr val="808080"/>
                </a:solidFill>
                <a:latin typeface="Consolas" panose="020B0609020204030204" pitchFamily="49" charset="0"/>
              </a:rPr>
              <a:t>#include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&lt;</a:t>
            </a:r>
            <a:r>
              <a:rPr lang="en-US" sz="1200" dirty="0" err="1">
                <a:solidFill>
                  <a:srgbClr val="A31515"/>
                </a:solidFill>
                <a:latin typeface="Consolas" panose="020B0609020204030204" pitchFamily="49" charset="0"/>
              </a:rPr>
              <a:t>omp.h</a:t>
            </a:r>
            <a:r>
              <a:rPr lang="en-US" sz="1200" dirty="0">
                <a:solidFill>
                  <a:srgbClr val="A31515"/>
                </a:solidFill>
                <a:latin typeface="Consolas" panose="020B0609020204030204" pitchFamily="49" charset="0"/>
              </a:rPr>
              <a:t>&gt;</a:t>
            </a:r>
            <a:endParaRPr lang="en-US" sz="1200" dirty="0">
              <a:solidFill>
                <a:srgbClr val="000000"/>
              </a:solidFill>
              <a:latin typeface="Consolas" panose="020B0609020204030204" pitchFamily="49" charset="0"/>
            </a:endParaRPr>
          </a:p>
          <a:p>
            <a:r>
              <a:rPr lang="en-US" sz="1200" dirty="0">
                <a:solidFill>
                  <a:srgbClr val="808080"/>
                </a:solidFill>
                <a:latin typeface="Consolas" panose="020B0609020204030204" pitchFamily="49" charset="0"/>
              </a:rPr>
              <a:t>#include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&lt;stdio.h&gt;</a:t>
            </a:r>
            <a:endParaRPr lang="en-US" sz="1200" dirty="0">
              <a:solidFill>
                <a:srgbClr val="000000"/>
              </a:solidFill>
              <a:latin typeface="Consolas" panose="020B0609020204030204" pitchFamily="49" charset="0"/>
            </a:endParaRPr>
          </a:p>
          <a:p>
            <a:r>
              <a:rPr lang="en-US" sz="1200" dirty="0">
                <a:solidFill>
                  <a:srgbClr val="808080"/>
                </a:solidFill>
                <a:latin typeface="Consolas" panose="020B0609020204030204" pitchFamily="49" charset="0"/>
              </a:rPr>
              <a:t>#include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&lt;sys/</a:t>
            </a:r>
            <a:r>
              <a:rPr lang="en-US" sz="1200" dirty="0" err="1">
                <a:solidFill>
                  <a:srgbClr val="A31515"/>
                </a:solidFill>
                <a:latin typeface="Consolas" panose="020B0609020204030204" pitchFamily="49" charset="0"/>
              </a:rPr>
              <a:t>time.h</a:t>
            </a:r>
            <a:r>
              <a:rPr lang="en-US" sz="1200" dirty="0">
                <a:solidFill>
                  <a:srgbClr val="A31515"/>
                </a:solidFill>
                <a:latin typeface="Consolas" panose="020B0609020204030204" pitchFamily="49" charset="0"/>
              </a:rPr>
              <a:t>&gt;</a:t>
            </a:r>
            <a:endParaRPr lang="en-US" sz="1200" dirty="0">
              <a:solidFill>
                <a:srgbClr val="000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main()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num_steps</a:t>
            </a:r>
            <a:r>
              <a:rPr lang="en-US" sz="1200" dirty="0">
                <a:solidFill>
                  <a:srgbClr val="000000"/>
                </a:solidFill>
                <a:latin typeface="Consolas" panose="020B0609020204030204" pitchFamily="49" charset="0"/>
              </a:rPr>
              <a:t> = 1000000;</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 step = 1.0 /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num_steps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 sum = 0.0;</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nThreadsUsed</a:t>
            </a:r>
            <a:r>
              <a:rPr lang="en-US" sz="1200" dirty="0">
                <a:solidFill>
                  <a:srgbClr val="000000"/>
                </a:solidFill>
                <a:latin typeface="Consolas" panose="020B0609020204030204" pitchFamily="49" charset="0"/>
              </a:rPr>
              <a:t> = 4;</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timeval</a:t>
            </a:r>
            <a:r>
              <a:rPr lang="en-US" sz="1200" dirty="0">
                <a:solidFill>
                  <a:srgbClr val="000000"/>
                </a:solidFill>
                <a:latin typeface="Consolas" panose="020B0609020204030204" pitchFamily="49" charset="0"/>
              </a:rPr>
              <a:t> start, end;</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gettimeofday</a:t>
            </a:r>
            <a:r>
              <a:rPr lang="en-US" sz="1200" dirty="0">
                <a:solidFill>
                  <a:srgbClr val="000000"/>
                </a:solidFill>
                <a:latin typeface="Consolas" panose="020B0609020204030204" pitchFamily="49" charset="0"/>
              </a:rPr>
              <a:t>(&amp;start, </a:t>
            </a:r>
            <a:r>
              <a:rPr lang="en-US" sz="1200" dirty="0">
                <a:solidFill>
                  <a:srgbClr val="6F008A"/>
                </a:solidFill>
                <a:latin typeface="Consolas" panose="020B0609020204030204" pitchFamily="49" charset="0"/>
              </a:rPr>
              <a:t>NULL</a:t>
            </a:r>
            <a:r>
              <a:rPr lang="en-US" sz="1200" dirty="0">
                <a:solidFill>
                  <a:srgbClr val="000000"/>
                </a:solidFill>
                <a:latin typeface="Consolas" panose="020B0609020204030204" pitchFamily="49" charset="0"/>
              </a:rPr>
              <a:t>);</a:t>
            </a:r>
          </a:p>
          <a:p>
            <a:r>
              <a:rPr lang="en-US" sz="1200" dirty="0">
                <a:solidFill>
                  <a:srgbClr val="808080"/>
                </a:solidFill>
                <a:latin typeface="Consolas" panose="020B0609020204030204" pitchFamily="49" charset="0"/>
              </a:rPr>
              <a:t>#pragma</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omp</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parallel</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num_threads</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nThreadsUsed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808080"/>
                </a:solidFill>
                <a:latin typeface="Consolas" panose="020B0609020204030204" pitchFamily="49" charset="0"/>
              </a:rPr>
              <a:t>#pragma</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omp</a:t>
            </a:r>
            <a:r>
              <a:rPr lang="en-US" sz="1200" dirty="0">
                <a:solidFill>
                  <a:srgbClr val="0000FF"/>
                </a:solidFill>
                <a:latin typeface="Consolas" panose="020B0609020204030204" pitchFamily="49" charset="0"/>
              </a:rPr>
              <a:t> </a:t>
            </a:r>
            <a:r>
              <a:rPr lang="en-US" sz="1200" dirty="0">
                <a:solidFill>
                  <a:srgbClr val="0000FF"/>
                </a:solidFill>
                <a:latin typeface="Consolas" panose="020B0609020204030204" pitchFamily="49" charset="0"/>
              </a:rPr>
              <a:t>for </a:t>
            </a:r>
            <a:r>
              <a:rPr lang="en-US" sz="1200" b="1" dirty="0" err="1" smtClean="0">
                <a:solidFill>
                  <a:srgbClr val="C00000"/>
                </a:solidFill>
                <a:latin typeface="Consolas" panose="020B0609020204030204" pitchFamily="49" charset="0"/>
              </a:rPr>
              <a:t>simd</a:t>
            </a:r>
            <a:r>
              <a:rPr lang="en-US" sz="1200" dirty="0" smtClean="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reduction</a:t>
            </a:r>
            <a:r>
              <a:rPr lang="en-US" sz="1200" dirty="0">
                <a:solidFill>
                  <a:srgbClr val="000000"/>
                </a:solidFill>
                <a:latin typeface="Consolas" panose="020B0609020204030204" pitchFamily="49" charset="0"/>
              </a:rPr>
              <a:t>(+:sum) </a:t>
            </a:r>
          </a:p>
          <a:p>
            <a:r>
              <a:rPr lang="nn-NO" sz="1200" dirty="0">
                <a:solidFill>
                  <a:srgbClr val="000000"/>
                </a:solidFill>
                <a:latin typeface="Consolas" panose="020B0609020204030204" pitchFamily="49" charset="0"/>
              </a:rPr>
              <a:t>        </a:t>
            </a:r>
            <a:r>
              <a:rPr lang="nn-NO" sz="1200" dirty="0">
                <a:solidFill>
                  <a:srgbClr val="0000FF"/>
                </a:solidFill>
                <a:latin typeface="Consolas" panose="020B0609020204030204" pitchFamily="49" charset="0"/>
              </a:rPr>
              <a:t>for</a:t>
            </a:r>
            <a:r>
              <a:rPr lang="nn-NO" sz="1200" dirty="0">
                <a:solidFill>
                  <a:srgbClr val="000000"/>
                </a:solidFill>
                <a:latin typeface="Consolas" panose="020B0609020204030204" pitchFamily="49" charset="0"/>
              </a:rPr>
              <a:t> (</a:t>
            </a:r>
            <a:r>
              <a:rPr lang="nn-NO" sz="1200" dirty="0">
                <a:solidFill>
                  <a:srgbClr val="0000FF"/>
                </a:solidFill>
                <a:latin typeface="Consolas" panose="020B0609020204030204" pitchFamily="49" charset="0"/>
              </a:rPr>
              <a:t>int</a:t>
            </a:r>
            <a:r>
              <a:rPr lang="nn-NO" sz="1200" dirty="0">
                <a:solidFill>
                  <a:srgbClr val="000000"/>
                </a:solidFill>
                <a:latin typeface="Consolas" panose="020B0609020204030204" pitchFamily="49" charset="0"/>
              </a:rPr>
              <a:t> i = 0; i &lt; num_steps; i++)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 x = (i + 0.5) * step;</a:t>
            </a:r>
          </a:p>
          <a:p>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double</a:t>
            </a:r>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dummy</a:t>
            </a:r>
            <a:r>
              <a:rPr lang="fr-FR" sz="1200" dirty="0">
                <a:solidFill>
                  <a:srgbClr val="000000"/>
                </a:solidFill>
                <a:latin typeface="Consolas" panose="020B0609020204030204" pitchFamily="49" charset="0"/>
              </a:rPr>
              <a:t> = 1. / (1. + x * x);</a:t>
            </a:r>
          </a:p>
          <a:p>
            <a:r>
              <a:rPr lang="en-US" sz="1200" dirty="0">
                <a:solidFill>
                  <a:srgbClr val="000000"/>
                </a:solidFill>
                <a:latin typeface="Consolas" panose="020B0609020204030204" pitchFamily="49" charset="0"/>
              </a:rPr>
              <a:t>            sum += dummy;</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myPi</a:t>
            </a:r>
            <a:r>
              <a:rPr lang="en-US" sz="1200" dirty="0">
                <a:solidFill>
                  <a:srgbClr val="000000"/>
                </a:solidFill>
                <a:latin typeface="Consolas" panose="020B0609020204030204" pitchFamily="49" charset="0"/>
              </a:rPr>
              <a:t> = 4. * step * sum;</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gettimeofday</a:t>
            </a:r>
            <a:r>
              <a:rPr lang="en-US" sz="1200" dirty="0">
                <a:solidFill>
                  <a:srgbClr val="000000"/>
                </a:solidFill>
                <a:latin typeface="Consolas" panose="020B0609020204030204" pitchFamily="49" charset="0"/>
              </a:rPr>
              <a:t>(&amp;end, </a:t>
            </a:r>
            <a:r>
              <a:rPr lang="en-US" sz="1200" dirty="0">
                <a:solidFill>
                  <a:srgbClr val="6F008A"/>
                </a:solidFill>
                <a:latin typeface="Consolas" panose="020B0609020204030204" pitchFamily="49" charset="0"/>
              </a:rPr>
              <a:t>NULL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time_used</a:t>
            </a:r>
            <a:r>
              <a:rPr lang="en-US" sz="1200" dirty="0">
                <a:solidFill>
                  <a:srgbClr val="000000"/>
                </a:solidFill>
                <a:latin typeface="Consolas" panose="020B0609020204030204" pitchFamily="49" charset="0"/>
              </a:rPr>
              <a:t> = 1000000 * (</a:t>
            </a:r>
            <a:r>
              <a:rPr lang="en-US" sz="1200" dirty="0" err="1">
                <a:solidFill>
                  <a:srgbClr val="000000"/>
                </a:solidFill>
                <a:latin typeface="Consolas" panose="020B0609020204030204" pitchFamily="49" charset="0"/>
              </a:rPr>
              <a:t>end.tv_sec</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start.tv_sec</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end.tv_usec</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start.tv_usec</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printf(</a:t>
            </a:r>
            <a:r>
              <a:rPr lang="en-US" sz="1200" dirty="0">
                <a:solidFill>
                  <a:srgbClr val="A31515"/>
                </a:solidFill>
                <a:latin typeface="Consolas" panose="020B0609020204030204" pitchFamily="49" charset="0"/>
              </a:rPr>
              <a:t>"Pi is: %f\n"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myPi</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printf(</a:t>
            </a:r>
            <a:r>
              <a:rPr lang="en-US" sz="1200" dirty="0">
                <a:solidFill>
                  <a:srgbClr val="A31515"/>
                </a:solidFill>
                <a:latin typeface="Consolas" panose="020B0609020204030204" pitchFamily="49" charset="0"/>
              </a:rPr>
              <a:t>"It took this long [s]: %d\n"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time_used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printf(</a:t>
            </a:r>
            <a:r>
              <a:rPr lang="en-US" sz="1200" dirty="0">
                <a:solidFill>
                  <a:srgbClr val="A31515"/>
                </a:solidFill>
                <a:latin typeface="Consolas" panose="020B0609020204030204" pitchFamily="49" charset="0"/>
              </a:rPr>
              <a:t>"Used this many threads: %d\n"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nThreadsUsed</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0;</a:t>
            </a:r>
          </a:p>
          <a:p>
            <a:r>
              <a:rPr lang="en-US" sz="1200" dirty="0">
                <a:solidFill>
                  <a:srgbClr val="000000"/>
                </a:solidFill>
                <a:latin typeface="Consolas" panose="020B0609020204030204" pitchFamily="49" charset="0"/>
              </a:rPr>
              <a:t>}</a:t>
            </a:r>
          </a:p>
        </p:txBody>
      </p:sp>
      <p:sp>
        <p:nvSpPr>
          <p:cNvPr id="5" name="Down Arrow 4"/>
          <p:cNvSpPr/>
          <p:nvPr/>
        </p:nvSpPr>
        <p:spPr>
          <a:xfrm>
            <a:off x="1701800" y="3301999"/>
            <a:ext cx="287866" cy="19473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516278" y="3678766"/>
            <a:ext cx="3018006" cy="461665"/>
          </a:xfrm>
          <a:prstGeom prst="rect">
            <a:avLst/>
          </a:prstGeom>
        </p:spPr>
        <p:txBody>
          <a:bodyPr wrap="none">
            <a:spAutoFit/>
          </a:bodyPr>
          <a:lstStyle/>
          <a:p>
            <a:r>
              <a:rPr lang="en-US" sz="1200" dirty="0" smtClean="0"/>
              <a:t>Might be bonus problem on next assignment </a:t>
            </a:r>
            <a:br>
              <a:rPr lang="en-US" sz="1200" dirty="0" smtClean="0"/>
            </a:br>
            <a:r>
              <a:rPr lang="en-US" sz="1200" dirty="0" smtClean="0"/>
              <a:t>(if we figure out compiler issues)</a:t>
            </a:r>
            <a:endParaRPr lang="en-US" sz="1200" dirty="0"/>
          </a:p>
        </p:txBody>
      </p:sp>
    </p:spTree>
    <p:extLst>
      <p:ext uri="{BB962C8B-B14F-4D97-AF65-F5344CB8AC3E}">
        <p14:creationId xmlns:p14="http://schemas.microsoft.com/office/powerpoint/2010/main" val="167412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026400" cy="868362"/>
          </a:xfrm>
        </p:spPr>
        <p:txBody>
          <a:bodyPr>
            <a:normAutofit/>
          </a:bodyPr>
          <a:lstStyle/>
          <a:p>
            <a:r>
              <a:rPr lang="en-US" sz="2800" dirty="0"/>
              <a:t>OpenMP </a:t>
            </a:r>
            <a:r>
              <a:rPr lang="en-US" sz="2800" dirty="0">
                <a:solidFill>
                  <a:srgbClr val="FFC000"/>
                </a:solidFill>
                <a:latin typeface="Consolas" panose="020B0609020204030204" pitchFamily="49" charset="0"/>
                <a:cs typeface="Courier New" panose="02070309020205020404" pitchFamily="49" charset="0"/>
              </a:rPr>
              <a:t>reduction</a:t>
            </a:r>
            <a:r>
              <a:rPr lang="en-US" sz="2800" dirty="0">
                <a:solidFill>
                  <a:srgbClr val="FFC000"/>
                </a:solidFill>
                <a:latin typeface="Consolas" panose="020B0609020204030204" pitchFamily="49" charset="0"/>
              </a:rPr>
              <a:t> </a:t>
            </a:r>
            <a:r>
              <a:rPr lang="en-US" sz="2800" dirty="0"/>
              <a:t>Works Beyond </a:t>
            </a:r>
            <a:r>
              <a:rPr lang="en-US" sz="2800" dirty="0">
                <a:solidFill>
                  <a:srgbClr val="FFC000"/>
                </a:solidFill>
                <a:latin typeface="Consolas" panose="020B0609020204030204" pitchFamily="49" charset="0"/>
                <a:cs typeface="Courier New" panose="02070309020205020404" pitchFamily="49" charset="0"/>
              </a:rPr>
              <a:t>for</a:t>
            </a:r>
            <a:r>
              <a:rPr lang="en-US" sz="2800" dirty="0"/>
              <a:t> Loops [1/2]</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23</a:t>
            </a:fld>
            <a:endParaRPr lang="en-US" altLang="en-US"/>
          </a:p>
        </p:txBody>
      </p:sp>
      <p:sp>
        <p:nvSpPr>
          <p:cNvPr id="5" name="Rectangle 4"/>
          <p:cNvSpPr/>
          <p:nvPr/>
        </p:nvSpPr>
        <p:spPr>
          <a:xfrm>
            <a:off x="1752600" y="1384786"/>
            <a:ext cx="4572000" cy="4939814"/>
          </a:xfrm>
          <a:prstGeom prst="rect">
            <a:avLst/>
          </a:prstGeom>
          <a:ln>
            <a:solidFill>
              <a:srgbClr val="FFC000"/>
            </a:solidFill>
          </a:ln>
        </p:spPr>
        <p:txBody>
          <a:bodyPr>
            <a:spAutoFit/>
          </a:bodyPr>
          <a:lstStyle/>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stdio.h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omp.h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processNumber</a:t>
            </a:r>
            <a:r>
              <a:rPr lang="en-US" sz="900" dirty="0">
                <a:solidFill>
                  <a:srgbClr val="000000"/>
                </a:solidFill>
                <a:latin typeface="Consolas" panose="020B0609020204030204" pitchFamily="49" charset="0"/>
              </a:rPr>
              <a:t>(</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someNumber</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2 * </a:t>
            </a:r>
            <a:r>
              <a:rPr lang="en-US" sz="900" dirty="0" err="1">
                <a:solidFill>
                  <a:srgbClr val="808080"/>
                </a:solidFill>
                <a:latin typeface="Consolas" panose="020B0609020204030204" pitchFamily="49" charset="0"/>
              </a:rPr>
              <a:t>someNumber</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sum = 0;</a:t>
            </a:r>
          </a:p>
          <a:p>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#pragma</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omp</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parallel</a:t>
            </a:r>
            <a:r>
              <a:rPr lang="en-US" sz="900" dirty="0">
                <a:solidFill>
                  <a:srgbClr val="000000"/>
                </a:solidFill>
                <a:latin typeface="Consolas" panose="020B0609020204030204" pitchFamily="49" charset="0"/>
              </a:rPr>
              <a:t> sections </a:t>
            </a:r>
            <a:r>
              <a:rPr lang="en-US" sz="900" dirty="0" err="1">
                <a:solidFill>
                  <a:srgbClr val="000000"/>
                </a:solidFill>
                <a:latin typeface="Consolas" panose="020B0609020204030204" pitchFamily="49" charset="0"/>
              </a:rPr>
              <a:t>num_threads</a:t>
            </a:r>
            <a:r>
              <a:rPr lang="en-US" sz="900" dirty="0">
                <a:solidFill>
                  <a:srgbClr val="000000"/>
                </a:solidFill>
                <a:latin typeface="Consolas" panose="020B0609020204030204" pitchFamily="49" charset="0"/>
              </a:rPr>
              <a:t>(3) reduction(+:sum)</a:t>
            </a:r>
          </a:p>
          <a:p>
            <a:r>
              <a:rPr lang="en-US" sz="900" dirty="0">
                <a:solidFill>
                  <a:srgbClr val="000000"/>
                </a:solidFill>
                <a:latin typeface="Consolas" panose="020B0609020204030204" pitchFamily="49" charset="0"/>
              </a:rPr>
              <a:t>    {</a:t>
            </a:r>
          </a:p>
          <a:p>
            <a:r>
              <a:rPr lang="en-US" sz="900" dirty="0">
                <a:solidFill>
                  <a:srgbClr val="808080"/>
                </a:solidFill>
                <a:latin typeface="Consolas" panose="020B0609020204030204" pitchFamily="49" charset="0"/>
              </a:rPr>
              <a:t>#pragma</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omp</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section</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someVal</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processNumber</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omp_get_thread_num</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"First section: %d\n"</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someVal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sum += </a:t>
            </a:r>
            <a:r>
              <a:rPr lang="en-US" sz="900" dirty="0" err="1">
                <a:solidFill>
                  <a:srgbClr val="000000"/>
                </a:solidFill>
                <a:latin typeface="Consolas" panose="020B0609020204030204" pitchFamily="49" charset="0"/>
              </a:rPr>
              <a:t>someVal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808080"/>
                </a:solidFill>
                <a:latin typeface="Consolas" panose="020B0609020204030204" pitchFamily="49" charset="0"/>
              </a:rPr>
              <a:t>#pragma</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omp</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section</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someOtherVal</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processNumber</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omp_get_thread_num</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"Second section: %d\n"</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someOtherVal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sum += </a:t>
            </a:r>
            <a:r>
              <a:rPr lang="en-US" sz="900" dirty="0" err="1">
                <a:solidFill>
                  <a:srgbClr val="000000"/>
                </a:solidFill>
                <a:latin typeface="Consolas" panose="020B0609020204030204" pitchFamily="49" charset="0"/>
              </a:rPr>
              <a:t>someOtherVal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808080"/>
                </a:solidFill>
                <a:latin typeface="Consolas" panose="020B0609020204030204" pitchFamily="49" charset="0"/>
              </a:rPr>
              <a:t>#pragma</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omp</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section</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dummy = </a:t>
            </a:r>
            <a:r>
              <a:rPr lang="en-US" sz="900" dirty="0" err="1">
                <a:solidFill>
                  <a:srgbClr val="000000"/>
                </a:solidFill>
                <a:latin typeface="Consolas" panose="020B0609020204030204" pitchFamily="49" charset="0"/>
              </a:rPr>
              <a:t>processNumber</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omp_get_thread_num</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"Last section: %d\n"</a:t>
            </a:r>
            <a:r>
              <a:rPr lang="en-US" sz="900" dirty="0">
                <a:solidFill>
                  <a:srgbClr val="000000"/>
                </a:solidFill>
                <a:latin typeface="Consolas" panose="020B0609020204030204" pitchFamily="49" charset="0"/>
              </a:rPr>
              <a:t>, dummy);</a:t>
            </a:r>
          </a:p>
          <a:p>
            <a:r>
              <a:rPr lang="en-US" sz="900" dirty="0">
                <a:solidFill>
                  <a:srgbClr val="000000"/>
                </a:solidFill>
                <a:latin typeface="Consolas" panose="020B0609020204030204" pitchFamily="49" charset="0"/>
              </a:rPr>
              <a:t>            sum += dummy;</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"Sum is: %d\n"</a:t>
            </a:r>
            <a:r>
              <a:rPr lang="en-US" sz="900" dirty="0">
                <a:solidFill>
                  <a:srgbClr val="000000"/>
                </a:solidFill>
                <a:latin typeface="Consolas" panose="020B0609020204030204" pitchFamily="49" charset="0"/>
              </a:rPr>
              <a:t>, sum);</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0;</a:t>
            </a:r>
          </a:p>
          <a:p>
            <a:r>
              <a:rPr lang="en-US" sz="900" dirty="0">
                <a:solidFill>
                  <a:srgbClr val="000000"/>
                </a:solidFill>
                <a:latin typeface="Consolas" panose="020B0609020204030204" pitchFamily="49" charset="0"/>
              </a:rPr>
              <a:t>}</a:t>
            </a:r>
            <a:endParaRPr lang="en-US" dirty="0"/>
          </a:p>
        </p:txBody>
      </p:sp>
      <p:sp>
        <p:nvSpPr>
          <p:cNvPr id="6" name="Rectangle 5"/>
          <p:cNvSpPr/>
          <p:nvPr/>
        </p:nvSpPr>
        <p:spPr>
          <a:xfrm>
            <a:off x="1676066" y="6504802"/>
            <a:ext cx="7664149" cy="276999"/>
          </a:xfrm>
          <a:prstGeom prst="rect">
            <a:avLst/>
          </a:prstGeom>
        </p:spPr>
        <p:txBody>
          <a:bodyPr wrap="none">
            <a:spAutoFit/>
          </a:bodyPr>
          <a:lstStyle/>
          <a:p>
            <a:r>
              <a:rPr lang="en-US" sz="1200" dirty="0">
                <a:solidFill>
                  <a:srgbClr val="C00000"/>
                </a:solidFill>
                <a:latin typeface="+mj-lt"/>
              </a:rPr>
              <a:t>NOTE</a:t>
            </a:r>
            <a:r>
              <a:rPr lang="en-US" sz="1200" dirty="0">
                <a:latin typeface="+mj-lt"/>
              </a:rPr>
              <a:t>: </a:t>
            </a:r>
            <a:r>
              <a:rPr lang="en-US" sz="1200" dirty="0">
                <a:latin typeface="Courier New" panose="02070309020205020404" pitchFamily="49" charset="0"/>
                <a:cs typeface="Courier New" panose="02070309020205020404" pitchFamily="49" charset="0"/>
              </a:rPr>
              <a:t>sum</a:t>
            </a:r>
            <a:r>
              <a:rPr lang="en-US" sz="1200" dirty="0">
                <a:latin typeface="+mj-lt"/>
              </a:rPr>
              <a:t> is always the same. What’s called “</a:t>
            </a:r>
            <a:r>
              <a:rPr lang="en-US" sz="1200" dirty="0">
                <a:latin typeface="Courier New" panose="02070309020205020404" pitchFamily="49" charset="0"/>
                <a:cs typeface="Courier New" panose="02070309020205020404" pitchFamily="49" charset="0"/>
              </a:rPr>
              <a:t>First section</a:t>
            </a:r>
            <a:r>
              <a:rPr lang="en-US" sz="1200" dirty="0">
                <a:latin typeface="+mj-lt"/>
              </a:rPr>
              <a:t>” is not necessarily executed by thread with smallest id.</a:t>
            </a:r>
          </a:p>
        </p:txBody>
      </p:sp>
      <p:pic>
        <p:nvPicPr>
          <p:cNvPr id="7" name="Picture 6"/>
          <p:cNvPicPr>
            <a:picLocks noChangeAspect="1"/>
          </p:cNvPicPr>
          <p:nvPr/>
        </p:nvPicPr>
        <p:blipFill>
          <a:blip r:embed="rId2"/>
          <a:stretch>
            <a:fillRect/>
          </a:stretch>
        </p:blipFill>
        <p:spPr>
          <a:xfrm>
            <a:off x="8091691" y="115152"/>
            <a:ext cx="3782378" cy="6406991"/>
          </a:xfrm>
          <a:prstGeom prst="rect">
            <a:avLst/>
          </a:prstGeom>
        </p:spPr>
      </p:pic>
      <p:sp>
        <p:nvSpPr>
          <p:cNvPr id="8" name="Down Arrow 7"/>
          <p:cNvSpPr/>
          <p:nvPr/>
        </p:nvSpPr>
        <p:spPr>
          <a:xfrm>
            <a:off x="4380035" y="2476500"/>
            <a:ext cx="304800" cy="3048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53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831667" cy="868362"/>
          </a:xfrm>
        </p:spPr>
        <p:txBody>
          <a:bodyPr>
            <a:normAutofit/>
          </a:bodyPr>
          <a:lstStyle/>
          <a:p>
            <a:r>
              <a:rPr lang="en-US" sz="2800" dirty="0"/>
              <a:t>OpenMP </a:t>
            </a:r>
            <a:r>
              <a:rPr lang="en-US" sz="2800" dirty="0">
                <a:solidFill>
                  <a:srgbClr val="FFC000"/>
                </a:solidFill>
                <a:latin typeface="Consolas" panose="020B0609020204030204" pitchFamily="49" charset="0"/>
                <a:cs typeface="Courier New" panose="02070309020205020404" pitchFamily="49" charset="0"/>
              </a:rPr>
              <a:t>reduction</a:t>
            </a:r>
            <a:r>
              <a:rPr lang="en-US" sz="2800" dirty="0"/>
              <a:t> Works Beyond </a:t>
            </a:r>
            <a:r>
              <a:rPr lang="en-US" sz="2800" dirty="0">
                <a:solidFill>
                  <a:srgbClr val="FFC000"/>
                </a:solidFill>
                <a:latin typeface="Consolas" panose="020B0609020204030204" pitchFamily="49" charset="0"/>
                <a:cs typeface="Courier New" panose="02070309020205020404" pitchFamily="49" charset="0"/>
              </a:rPr>
              <a:t>for</a:t>
            </a:r>
            <a:r>
              <a:rPr lang="en-US" sz="2800" dirty="0"/>
              <a:t> Loops [2/2]</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24</a:t>
            </a:fld>
            <a:endParaRPr lang="en-US" altLang="en-US"/>
          </a:p>
        </p:txBody>
      </p:sp>
      <p:pic>
        <p:nvPicPr>
          <p:cNvPr id="4" name="Picture 3"/>
          <p:cNvPicPr>
            <a:picLocks noChangeAspect="1"/>
          </p:cNvPicPr>
          <p:nvPr/>
        </p:nvPicPr>
        <p:blipFill>
          <a:blip r:embed="rId2"/>
          <a:stretch>
            <a:fillRect/>
          </a:stretch>
        </p:blipFill>
        <p:spPr>
          <a:xfrm>
            <a:off x="8041324" y="249487"/>
            <a:ext cx="3782378" cy="6406991"/>
          </a:xfrm>
          <a:prstGeom prst="rect">
            <a:avLst/>
          </a:prstGeom>
        </p:spPr>
      </p:pic>
      <p:sp>
        <p:nvSpPr>
          <p:cNvPr id="5" name="Rectangle 4"/>
          <p:cNvSpPr/>
          <p:nvPr/>
        </p:nvSpPr>
        <p:spPr>
          <a:xfrm>
            <a:off x="1752600" y="1384786"/>
            <a:ext cx="4572000" cy="4939814"/>
          </a:xfrm>
          <a:prstGeom prst="rect">
            <a:avLst/>
          </a:prstGeom>
          <a:ln>
            <a:solidFill>
              <a:srgbClr val="FFC000"/>
            </a:solidFill>
          </a:ln>
        </p:spPr>
        <p:txBody>
          <a:bodyPr>
            <a:spAutoFit/>
          </a:bodyPr>
          <a:lstStyle/>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stdio.h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omp.h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processNumber</a:t>
            </a:r>
            <a:r>
              <a:rPr lang="en-US" sz="900" dirty="0">
                <a:solidFill>
                  <a:srgbClr val="000000"/>
                </a:solidFill>
                <a:latin typeface="Consolas" panose="020B0609020204030204" pitchFamily="49" charset="0"/>
              </a:rPr>
              <a:t>(</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someNumber</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2 * </a:t>
            </a:r>
            <a:r>
              <a:rPr lang="en-US" sz="900" dirty="0" err="1">
                <a:solidFill>
                  <a:srgbClr val="808080"/>
                </a:solidFill>
                <a:latin typeface="Consolas" panose="020B0609020204030204" pitchFamily="49" charset="0"/>
              </a:rPr>
              <a:t>someNumber</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sum = 0;</a:t>
            </a:r>
          </a:p>
          <a:p>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#pragma</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omp</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parallel</a:t>
            </a:r>
            <a:r>
              <a:rPr lang="en-US" sz="900" dirty="0">
                <a:solidFill>
                  <a:srgbClr val="000000"/>
                </a:solidFill>
                <a:latin typeface="Consolas" panose="020B0609020204030204" pitchFamily="49" charset="0"/>
              </a:rPr>
              <a:t> sections </a:t>
            </a:r>
            <a:r>
              <a:rPr lang="en-US" sz="900" dirty="0" err="1">
                <a:solidFill>
                  <a:srgbClr val="000000"/>
                </a:solidFill>
                <a:latin typeface="Consolas" panose="020B0609020204030204" pitchFamily="49" charset="0"/>
              </a:rPr>
              <a:t>num_threads</a:t>
            </a:r>
            <a:r>
              <a:rPr lang="en-US" sz="900" dirty="0">
                <a:solidFill>
                  <a:srgbClr val="000000"/>
                </a:solidFill>
                <a:latin typeface="Consolas" panose="020B0609020204030204" pitchFamily="49" charset="0"/>
              </a:rPr>
              <a:t>(4) reduction(+:sum)</a:t>
            </a:r>
          </a:p>
          <a:p>
            <a:r>
              <a:rPr lang="en-US" sz="900" dirty="0">
                <a:solidFill>
                  <a:srgbClr val="000000"/>
                </a:solidFill>
                <a:latin typeface="Consolas" panose="020B0609020204030204" pitchFamily="49" charset="0"/>
              </a:rPr>
              <a:t>    {</a:t>
            </a:r>
          </a:p>
          <a:p>
            <a:r>
              <a:rPr lang="en-US" sz="900" dirty="0">
                <a:solidFill>
                  <a:srgbClr val="808080"/>
                </a:solidFill>
                <a:latin typeface="Consolas" panose="020B0609020204030204" pitchFamily="49" charset="0"/>
              </a:rPr>
              <a:t>#pragma</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omp</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section</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someVal</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processNumber</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omp_get_thread_num</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"First section: %d\n"</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someVal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sum += </a:t>
            </a:r>
            <a:r>
              <a:rPr lang="en-US" sz="900" dirty="0" err="1">
                <a:solidFill>
                  <a:srgbClr val="000000"/>
                </a:solidFill>
                <a:latin typeface="Consolas" panose="020B0609020204030204" pitchFamily="49" charset="0"/>
              </a:rPr>
              <a:t>someVal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808080"/>
                </a:solidFill>
                <a:latin typeface="Consolas" panose="020B0609020204030204" pitchFamily="49" charset="0"/>
              </a:rPr>
              <a:t>#pragma</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omp</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section</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someOtherVal</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processNumber</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omp_get_thread_num</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"Second section: %d\n"</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someOtherVal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sum += </a:t>
            </a:r>
            <a:r>
              <a:rPr lang="en-US" sz="900" dirty="0" err="1">
                <a:solidFill>
                  <a:srgbClr val="000000"/>
                </a:solidFill>
                <a:latin typeface="Consolas" panose="020B0609020204030204" pitchFamily="49" charset="0"/>
              </a:rPr>
              <a:t>someOtherVal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808080"/>
                </a:solidFill>
                <a:latin typeface="Consolas" panose="020B0609020204030204" pitchFamily="49" charset="0"/>
              </a:rPr>
              <a:t>#pragma</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omp</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section</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dummy = </a:t>
            </a:r>
            <a:r>
              <a:rPr lang="en-US" sz="900" dirty="0" err="1">
                <a:solidFill>
                  <a:srgbClr val="000000"/>
                </a:solidFill>
                <a:latin typeface="Consolas" panose="020B0609020204030204" pitchFamily="49" charset="0"/>
              </a:rPr>
              <a:t>processNumber</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omp_get_thread_num</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"Last section: %d\n"</a:t>
            </a:r>
            <a:r>
              <a:rPr lang="en-US" sz="900" dirty="0">
                <a:solidFill>
                  <a:srgbClr val="000000"/>
                </a:solidFill>
                <a:latin typeface="Consolas" panose="020B0609020204030204" pitchFamily="49" charset="0"/>
              </a:rPr>
              <a:t>, dummy);</a:t>
            </a:r>
          </a:p>
          <a:p>
            <a:r>
              <a:rPr lang="en-US" sz="900" dirty="0">
                <a:solidFill>
                  <a:srgbClr val="000000"/>
                </a:solidFill>
                <a:latin typeface="Consolas" panose="020B0609020204030204" pitchFamily="49" charset="0"/>
              </a:rPr>
              <a:t>            sum += dummy;</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"Sum is: %d\n"</a:t>
            </a:r>
            <a:r>
              <a:rPr lang="en-US" sz="900" dirty="0">
                <a:solidFill>
                  <a:srgbClr val="000000"/>
                </a:solidFill>
                <a:latin typeface="Consolas" panose="020B0609020204030204" pitchFamily="49" charset="0"/>
              </a:rPr>
              <a:t>, sum);</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0;</a:t>
            </a:r>
          </a:p>
          <a:p>
            <a:r>
              <a:rPr lang="en-US" sz="900" dirty="0">
                <a:solidFill>
                  <a:srgbClr val="000000"/>
                </a:solidFill>
                <a:latin typeface="Consolas" panose="020B0609020204030204" pitchFamily="49" charset="0"/>
              </a:rPr>
              <a:t>}</a:t>
            </a:r>
            <a:endParaRPr lang="en-US" dirty="0"/>
          </a:p>
        </p:txBody>
      </p:sp>
      <p:sp>
        <p:nvSpPr>
          <p:cNvPr id="6" name="Rectangle 5"/>
          <p:cNvSpPr/>
          <p:nvPr/>
        </p:nvSpPr>
        <p:spPr>
          <a:xfrm>
            <a:off x="1676065" y="6428602"/>
            <a:ext cx="3628494" cy="276999"/>
          </a:xfrm>
          <a:prstGeom prst="rect">
            <a:avLst/>
          </a:prstGeom>
        </p:spPr>
        <p:txBody>
          <a:bodyPr wrap="none">
            <a:spAutoFit/>
          </a:bodyPr>
          <a:lstStyle/>
          <a:p>
            <a:r>
              <a:rPr lang="en-US" sz="1200" dirty="0">
                <a:solidFill>
                  <a:srgbClr val="C00000"/>
                </a:solidFill>
                <a:latin typeface="+mj-lt"/>
              </a:rPr>
              <a:t>Quiz</a:t>
            </a:r>
            <a:r>
              <a:rPr lang="en-US" sz="1200" dirty="0">
                <a:latin typeface="+mj-lt"/>
              </a:rPr>
              <a:t>: Why different </a:t>
            </a:r>
            <a:r>
              <a:rPr lang="en-US" sz="1200" dirty="0">
                <a:latin typeface="Courier New" panose="02070309020205020404" pitchFamily="49" charset="0"/>
                <a:cs typeface="Courier New" panose="02070309020205020404" pitchFamily="49" charset="0"/>
              </a:rPr>
              <a:t>sum</a:t>
            </a:r>
            <a:r>
              <a:rPr lang="en-US" sz="1200" dirty="0">
                <a:latin typeface="+mj-lt"/>
              </a:rPr>
              <a:t> values when we run this code?</a:t>
            </a:r>
          </a:p>
        </p:txBody>
      </p:sp>
      <p:sp>
        <p:nvSpPr>
          <p:cNvPr id="7" name="Down Arrow 6"/>
          <p:cNvSpPr/>
          <p:nvPr/>
        </p:nvSpPr>
        <p:spPr>
          <a:xfrm>
            <a:off x="4380035" y="2476500"/>
            <a:ext cx="304800" cy="3048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03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0"/>
            <a:ext cx="4705937" cy="823393"/>
          </a:xfrm>
        </p:spPr>
        <p:txBody>
          <a:bodyPr>
            <a:normAutofit fontScale="90000"/>
          </a:bodyPr>
          <a:lstStyle/>
          <a:p>
            <a:r>
              <a:rPr lang="en-US" dirty="0"/>
              <a:t>A Histogram Example</a:t>
            </a:r>
            <a:br>
              <a:rPr lang="en-US" dirty="0"/>
            </a:br>
            <a:r>
              <a:rPr lang="en-US" sz="2000" dirty="0"/>
              <a:t>[more advanced, uses </a:t>
            </a:r>
            <a:r>
              <a:rPr lang="en-US" sz="2000" dirty="0">
                <a:solidFill>
                  <a:srgbClr val="FFC000"/>
                </a:solidFill>
              </a:rPr>
              <a:t>reduction</a:t>
            </a:r>
            <a:r>
              <a:rPr lang="en-US" sz="2000" dirty="0"/>
              <a:t> w/ C++ STL]</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25</a:t>
            </a:fld>
            <a:endParaRPr lang="en-US" altLang="en-US"/>
          </a:p>
        </p:txBody>
      </p:sp>
      <mc:AlternateContent xmlns:mc="http://schemas.openxmlformats.org/markup-compatibility/2006" xmlns:a14="http://schemas.microsoft.com/office/drawing/2010/main">
        <mc:Choice Requires="a14">
          <p:sp>
            <p:nvSpPr>
              <p:cNvPr id="2" name="Rectangle 1"/>
              <p:cNvSpPr/>
              <p:nvPr/>
            </p:nvSpPr>
            <p:spPr>
              <a:xfrm>
                <a:off x="0" y="6657945"/>
                <a:ext cx="1223149" cy="200055"/>
              </a:xfrm>
              <a:prstGeom prst="rect">
                <a:avLst/>
              </a:prstGeom>
            </p:spPr>
            <p:txBody>
              <a:bodyPr wrap="square">
                <a:spAutoFit/>
              </a:bodyPr>
              <a:lstStyle/>
              <a:p>
                <a:r>
                  <a:rPr lang="en-US" sz="700" dirty="0"/>
                  <a:t>[Christopher Van </a:t>
                </a:r>
                <a:r>
                  <a:rPr lang="en-US" sz="700" dirty="0" err="1"/>
                  <a:t>Damme</a:t>
                </a:r>
                <a:r>
                  <a:rPr lang="en-US" sz="700" dirty="0"/>
                  <a:t>]</a:t>
                </a:r>
                <a14:m>
                  <m:oMath xmlns:m="http://schemas.openxmlformats.org/officeDocument/2006/math">
                    <m:r>
                      <a:rPr lang="en-US" sz="700" b="0" i="1" smtClean="0">
                        <a:latin typeface="Cambria Math" panose="02040503050406030204" pitchFamily="18" charset="0"/>
                      </a:rPr>
                      <m:t>→</m:t>
                    </m:r>
                  </m:oMath>
                </a14:m>
                <a:endParaRPr lang="en-US" sz="700" dirty="0"/>
              </a:p>
            </p:txBody>
          </p:sp>
        </mc:Choice>
        <mc:Fallback xmlns="">
          <p:sp>
            <p:nvSpPr>
              <p:cNvPr id="2" name="Rectangle 1"/>
              <p:cNvSpPr>
                <a:spLocks noRot="1" noChangeAspect="1" noMove="1" noResize="1" noEditPoints="1" noAdjustHandles="1" noChangeArrowheads="1" noChangeShapeType="1" noTextEdit="1"/>
              </p:cNvSpPr>
              <p:nvPr/>
            </p:nvSpPr>
            <p:spPr>
              <a:xfrm>
                <a:off x="0" y="6657945"/>
                <a:ext cx="1223149" cy="200055"/>
              </a:xfrm>
              <a:prstGeom prst="rect">
                <a:avLst/>
              </a:prstGeom>
              <a:blipFill>
                <a:blip r:embed="rId2"/>
                <a:stretch>
                  <a:fillRect b="-6061"/>
                </a:stretch>
              </a:blipFill>
            </p:spPr>
            <p:txBody>
              <a:bodyPr/>
              <a:lstStyle/>
              <a:p>
                <a:r>
                  <a:rPr lang="en-US">
                    <a:noFill/>
                  </a:rPr>
                  <a:t> </a:t>
                </a:r>
              </a:p>
            </p:txBody>
          </p:sp>
        </mc:Fallback>
      </mc:AlternateContent>
      <p:sp>
        <p:nvSpPr>
          <p:cNvPr id="5" name="Rectangle 4"/>
          <p:cNvSpPr/>
          <p:nvPr/>
        </p:nvSpPr>
        <p:spPr>
          <a:xfrm>
            <a:off x="160867" y="2634355"/>
            <a:ext cx="3826933" cy="2585323"/>
          </a:xfrm>
          <a:prstGeom prst="rect">
            <a:avLst/>
          </a:prstGeom>
          <a:solidFill>
            <a:schemeClr val="bg1">
              <a:lumMod val="95000"/>
            </a:schemeClr>
          </a:solidFill>
        </p:spPr>
        <p:txBody>
          <a:bodyPr wrap="square">
            <a:spAutoFit/>
          </a:bodyPr>
          <a:lstStyle/>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omp.h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&lt;algorithm&gt;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cmath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iomanip</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iostream</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&lt;vector&gt;</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a:solidFill>
                  <a:srgbClr val="008000"/>
                </a:solidFill>
                <a:latin typeface="Consolas" panose="020B0609020204030204" pitchFamily="49" charset="0"/>
              </a:rPr>
              <a:t>// Read in vector of pixel vales</a:t>
            </a:r>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vector</a:t>
            </a:r>
            <a:r>
              <a:rPr lang="en-US" sz="900" dirty="0">
                <a:solidFill>
                  <a:srgbClr val="000000"/>
                </a:solidFill>
                <a:latin typeface="Consolas" panose="020B0609020204030204" pitchFamily="49" charset="0"/>
              </a:rPr>
              <a:t>&lt;</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&gt; *</a:t>
            </a:r>
            <a:r>
              <a:rPr lang="en-US" sz="900" dirty="0" err="1">
                <a:solidFill>
                  <a:srgbClr val="000000"/>
                </a:solidFill>
                <a:latin typeface="Consolas" panose="020B0609020204030204" pitchFamily="49" charset="0"/>
              </a:rPr>
              <a:t>read_image</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FILE</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fp</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d1</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d2</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xVal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len</a:t>
            </a:r>
            <a:r>
              <a:rPr lang="en-US" sz="900" dirty="0">
                <a:solidFill>
                  <a:srgbClr val="000000"/>
                </a:solidFill>
                <a:latin typeface="Consolas" panose="020B0609020204030204" pitchFamily="49" charset="0"/>
              </a:rPr>
              <a:t> = </a:t>
            </a:r>
            <a:r>
              <a:rPr lang="en-US" sz="900" dirty="0">
                <a:solidFill>
                  <a:srgbClr val="808080"/>
                </a:solidFill>
                <a:latin typeface="Consolas" panose="020B0609020204030204" pitchFamily="49" charset="0"/>
              </a:rPr>
              <a:t>d1</a:t>
            </a:r>
            <a:r>
              <a:rPr lang="en-US" sz="900" dirty="0">
                <a:solidFill>
                  <a:srgbClr val="000000"/>
                </a:solidFill>
                <a:latin typeface="Consolas" panose="020B0609020204030204" pitchFamily="49" charset="0"/>
              </a:rPr>
              <a:t> * </a:t>
            </a:r>
            <a:r>
              <a:rPr lang="en-US" sz="900" dirty="0">
                <a:solidFill>
                  <a:srgbClr val="808080"/>
                </a:solidFill>
                <a:latin typeface="Consolas" panose="020B0609020204030204" pitchFamily="49" charset="0"/>
              </a:rPr>
              <a:t>d2</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vector</a:t>
            </a:r>
            <a:r>
              <a:rPr lang="en-US" sz="900" dirty="0">
                <a:solidFill>
                  <a:srgbClr val="000000"/>
                </a:solidFill>
                <a:latin typeface="Consolas" panose="020B0609020204030204" pitchFamily="49" charset="0"/>
              </a:rPr>
              <a:t>&lt;</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&gt; *x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vector</a:t>
            </a:r>
            <a:r>
              <a:rPr lang="en-US" sz="900" dirty="0">
                <a:solidFill>
                  <a:srgbClr val="000000"/>
                </a:solidFill>
                <a:latin typeface="Consolas" panose="020B0609020204030204" pitchFamily="49" charset="0"/>
              </a:rPr>
              <a:t>&lt;</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&gt;(</a:t>
            </a:r>
            <a:r>
              <a:rPr lang="en-US" sz="900" dirty="0" err="1">
                <a:solidFill>
                  <a:srgbClr val="000000"/>
                </a:solidFill>
                <a:latin typeface="Consolas" panose="020B0609020204030204" pitchFamily="49" charset="0"/>
              </a:rPr>
              <a:t>len</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i = 0; i &lt; </a:t>
            </a:r>
            <a:r>
              <a:rPr lang="en-US" sz="900" dirty="0" err="1">
                <a:solidFill>
                  <a:srgbClr val="000000"/>
                </a:solidFill>
                <a:latin typeface="Consolas" panose="020B0609020204030204" pitchFamily="49" charset="0"/>
              </a:rPr>
              <a:t>len</a:t>
            </a:r>
            <a:r>
              <a:rPr lang="en-US" sz="900" dirty="0">
                <a:solidFill>
                  <a:srgbClr val="000000"/>
                </a:solidFill>
                <a:latin typeface="Consolas" panose="020B0609020204030204" pitchFamily="49" charset="0"/>
              </a:rPr>
              <a:t>; i++)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fscanf</a:t>
            </a:r>
            <a:r>
              <a:rPr lang="en-US" sz="900" dirty="0">
                <a:solidFill>
                  <a:srgbClr val="000000"/>
                </a:solidFill>
                <a:latin typeface="Consolas" panose="020B0609020204030204" pitchFamily="49" charset="0"/>
              </a:rPr>
              <a:t>(</a:t>
            </a:r>
            <a:r>
              <a:rPr lang="en-US" sz="900" dirty="0" err="1">
                <a:solidFill>
                  <a:srgbClr val="808080"/>
                </a:solidFill>
                <a:latin typeface="Consolas" panose="020B0609020204030204" pitchFamily="49" charset="0"/>
              </a:rPr>
              <a:t>fp</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"%d "</a:t>
            </a:r>
            <a:r>
              <a:rPr lang="en-US" sz="900" dirty="0">
                <a:solidFill>
                  <a:srgbClr val="000000"/>
                </a:solidFill>
                <a:latin typeface="Consolas" panose="020B0609020204030204" pitchFamily="49" charset="0"/>
              </a:rPr>
              <a:t>, &amp;</a:t>
            </a:r>
            <a:r>
              <a:rPr lang="en-US" sz="900" dirty="0" err="1">
                <a:solidFill>
                  <a:srgbClr val="000000"/>
                </a:solidFill>
                <a:latin typeface="Consolas" panose="020B0609020204030204" pitchFamily="49" charset="0"/>
              </a:rPr>
              <a:t>xVal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(*x)</a:t>
            </a:r>
            <a:r>
              <a:rPr lang="en-US" sz="900" dirty="0">
                <a:solidFill>
                  <a:srgbClr val="008080"/>
                </a:solidFill>
                <a:latin typeface="Consolas" panose="020B0609020204030204" pitchFamily="49" charset="0"/>
              </a:rPr>
              <a:t>[</a:t>
            </a:r>
            <a:r>
              <a:rPr lang="en-US" sz="900" dirty="0">
                <a:solidFill>
                  <a:srgbClr val="000000"/>
                </a:solidFill>
                <a:latin typeface="Consolas" panose="020B0609020204030204" pitchFamily="49" charset="0"/>
              </a:rPr>
              <a:t>i</a:t>
            </a:r>
            <a:r>
              <a:rPr lang="en-US" sz="900" dirty="0">
                <a:solidFill>
                  <a:srgbClr val="008080"/>
                </a:solidFill>
                <a:latin typeface="Consolas" panose="020B0609020204030204" pitchFamily="49" charset="0"/>
              </a:rPr>
              <a:t>]</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xVal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x;</a:t>
            </a:r>
          </a:p>
          <a:p>
            <a:r>
              <a:rPr lang="en-US" sz="900" dirty="0">
                <a:solidFill>
                  <a:srgbClr val="000000"/>
                </a:solidFill>
                <a:latin typeface="Consolas" panose="020B0609020204030204" pitchFamily="49" charset="0"/>
              </a:rPr>
              <a:t>}</a:t>
            </a:r>
          </a:p>
        </p:txBody>
      </p:sp>
      <p:sp>
        <p:nvSpPr>
          <p:cNvPr id="7" name="Rectangle 6"/>
          <p:cNvSpPr/>
          <p:nvPr/>
        </p:nvSpPr>
        <p:spPr>
          <a:xfrm>
            <a:off x="4775197" y="58132"/>
            <a:ext cx="7306733" cy="6247864"/>
          </a:xfrm>
          <a:prstGeom prst="rect">
            <a:avLst/>
          </a:prstGeom>
          <a:solidFill>
            <a:schemeClr val="bg1">
              <a:lumMod val="95000"/>
            </a:schemeClr>
          </a:solidFill>
        </p:spPr>
        <p:txBody>
          <a:bodyPr wrap="square">
            <a:spAutoFit/>
          </a:bodyPr>
          <a:lstStyle/>
          <a:p>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main(</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argc</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char</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argv</a:t>
            </a:r>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Set number of threads</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auto</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num_threads</a:t>
            </a:r>
            <a:r>
              <a:rPr lang="en-US" sz="1000" dirty="0">
                <a:solidFill>
                  <a:srgbClr val="000000"/>
                </a:solidFill>
                <a:latin typeface="Consolas" panose="020B0609020204030204" pitchFamily="49" charset="0"/>
              </a:rPr>
              <a:t> =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atoi</a:t>
            </a:r>
            <a:r>
              <a:rPr lang="en-US" sz="1000" dirty="0">
                <a:solidFill>
                  <a:srgbClr val="000000"/>
                </a:solidFill>
                <a:latin typeface="Consolas" panose="020B0609020204030204" pitchFamily="49" charset="0"/>
              </a:rPr>
              <a:t>(</a:t>
            </a:r>
            <a:r>
              <a:rPr lang="en-US" sz="1000" dirty="0" err="1">
                <a:solidFill>
                  <a:srgbClr val="808080"/>
                </a:solidFill>
                <a:latin typeface="Consolas" panose="020B0609020204030204" pitchFamily="49" charset="0"/>
              </a:rPr>
              <a:t>argv</a:t>
            </a:r>
            <a:r>
              <a:rPr lang="en-US" sz="1000" dirty="0">
                <a:solidFill>
                  <a:srgbClr val="000000"/>
                </a:solidFill>
                <a:latin typeface="Consolas" panose="020B0609020204030204" pitchFamily="49" charset="0"/>
              </a:rPr>
              <a:t>[1]);</a:t>
            </a: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omp_set_num_threads</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num_threads</a:t>
            </a:r>
            <a:r>
              <a:rPr lang="en-US" sz="1000" dirty="0">
                <a:solidFill>
                  <a:srgbClr val="000000"/>
                </a:solidFill>
                <a:latin typeface="Consolas" panose="020B0609020204030204" pitchFamily="49" charset="0"/>
              </a:rPr>
              <a:t>);</a:t>
            </a:r>
          </a:p>
          <a:p>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Read in Image</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FILE</a:t>
            </a:r>
            <a:r>
              <a:rPr lang="en-US" sz="1000" dirty="0">
                <a:solidFill>
                  <a:srgbClr val="000000"/>
                </a:solidFill>
                <a:latin typeface="Consolas" panose="020B0609020204030204" pitchFamily="49" charset="0"/>
              </a:rPr>
              <a:t> *fid =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fopen</a:t>
            </a:r>
            <a:r>
              <a:rPr lang="en-US" sz="1000" dirty="0">
                <a:solidFill>
                  <a:srgbClr val="000000"/>
                </a:solidFill>
                <a:latin typeface="Consolas" panose="020B0609020204030204" pitchFamily="49" charset="0"/>
              </a:rPr>
              <a:t>(</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picture.inp</a:t>
            </a:r>
            <a:r>
              <a:rPr lang="en-US" sz="1000" dirty="0">
                <a:solidFill>
                  <a:srgbClr val="A31515"/>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A31515"/>
                </a:solidFill>
                <a:latin typeface="Consolas" panose="020B0609020204030204" pitchFamily="49" charset="0"/>
              </a:rPr>
              <a:t>"r"</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d1 = 1800;</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d2 = 1200;</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len</a:t>
            </a:r>
            <a:r>
              <a:rPr lang="en-US" sz="1000" dirty="0">
                <a:solidFill>
                  <a:srgbClr val="000000"/>
                </a:solidFill>
                <a:latin typeface="Consolas" panose="020B0609020204030204" pitchFamily="49" charset="0"/>
              </a:rPr>
              <a:t> = d1 * d2;</a:t>
            </a: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&gt; *image = </a:t>
            </a:r>
            <a:r>
              <a:rPr lang="en-US" sz="1000" dirty="0" err="1">
                <a:solidFill>
                  <a:srgbClr val="000000"/>
                </a:solidFill>
                <a:latin typeface="Consolas" panose="020B0609020204030204" pitchFamily="49" charset="0"/>
              </a:rPr>
              <a:t>read_image</a:t>
            </a:r>
            <a:r>
              <a:rPr lang="en-US" sz="1000" dirty="0">
                <a:solidFill>
                  <a:srgbClr val="000000"/>
                </a:solidFill>
                <a:latin typeface="Consolas" panose="020B0609020204030204" pitchFamily="49" charset="0"/>
              </a:rPr>
              <a:t>(fid, d1, d2);</a:t>
            </a:r>
          </a:p>
          <a:p>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Histogram Counter</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&gt; </a:t>
            </a:r>
            <a:r>
              <a:rPr lang="en-US" sz="1000" dirty="0" err="1">
                <a:solidFill>
                  <a:srgbClr val="000000"/>
                </a:solidFill>
                <a:latin typeface="Consolas" panose="020B0609020204030204" pitchFamily="49" charset="0"/>
              </a:rPr>
              <a:t>histCounter</a:t>
            </a:r>
            <a:r>
              <a:rPr lang="en-US" sz="1000" dirty="0">
                <a:solidFill>
                  <a:srgbClr val="000000"/>
                </a:solidFill>
                <a:latin typeface="Consolas" panose="020B0609020204030204" pitchFamily="49" charset="0"/>
              </a:rPr>
              <a:t> =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&gt;(7);</a:t>
            </a:r>
          </a:p>
          <a:p>
            <a:r>
              <a:rPr lang="en-US" sz="1000" dirty="0" smtClean="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::fill(</a:t>
            </a:r>
            <a:r>
              <a:rPr lang="en-US" sz="1000" dirty="0" err="1">
                <a:solidFill>
                  <a:srgbClr val="000000"/>
                </a:solidFill>
                <a:latin typeface="Consolas" panose="020B0609020204030204" pitchFamily="49" charset="0"/>
              </a:rPr>
              <a:t>histCounter.begin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histCounter.end</a:t>
            </a:r>
            <a:r>
              <a:rPr lang="en-US" sz="1000" dirty="0">
                <a:solidFill>
                  <a:srgbClr val="000000"/>
                </a:solidFill>
                <a:latin typeface="Consolas" panose="020B0609020204030204" pitchFamily="49" charset="0"/>
              </a:rPr>
              <a:t>(), 0</a:t>
            </a:r>
            <a:r>
              <a:rPr lang="en-US" sz="1000" dirty="0" smtClean="0">
                <a:solidFill>
                  <a:srgbClr val="000000"/>
                </a:solidFill>
                <a:latin typeface="Consolas" panose="020B0609020204030204" pitchFamily="49" charset="0"/>
              </a:rPr>
              <a:t>);</a:t>
            </a:r>
          </a:p>
          <a:p>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Declaration of the </a:t>
            </a:r>
            <a:r>
              <a:rPr lang="en-US" sz="1000" dirty="0" err="1">
                <a:solidFill>
                  <a:srgbClr val="008000"/>
                </a:solidFill>
                <a:latin typeface="Consolas" panose="020B0609020204030204" pitchFamily="49" charset="0"/>
              </a:rPr>
              <a:t>std</a:t>
            </a:r>
            <a:r>
              <a:rPr lang="en-US" sz="1000" dirty="0">
                <a:solidFill>
                  <a:srgbClr val="008000"/>
                </a:solidFill>
                <a:latin typeface="Consolas" panose="020B0609020204030204" pitchFamily="49" charset="0"/>
              </a:rPr>
              <a:t>::vector addition</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#pragma</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omp</a:t>
            </a:r>
            <a:r>
              <a:rPr lang="en-US" sz="1000" dirty="0">
                <a:solidFill>
                  <a:srgbClr val="000000"/>
                </a:solidFill>
                <a:latin typeface="Consolas" panose="020B0609020204030204" pitchFamily="49" charset="0"/>
              </a:rPr>
              <a:t> declare reduction(</a:t>
            </a:r>
            <a:r>
              <a:rPr lang="en-US" sz="1000" dirty="0" err="1">
                <a:solidFill>
                  <a:srgbClr val="000000"/>
                </a:solidFill>
                <a:latin typeface="Consolas" panose="020B0609020204030204" pitchFamily="49" charset="0"/>
              </a:rPr>
              <a:t>vec_int_add</a:t>
            </a:r>
            <a:r>
              <a:rPr lang="en-US" sz="1000" dirty="0">
                <a:solidFill>
                  <a:srgbClr val="000000"/>
                </a:solidFill>
                <a:latin typeface="Consolas" panose="020B0609020204030204" pitchFamily="49" charset="0"/>
              </a:rPr>
              <a:t> :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::vector&lt;</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&gt; : \</a:t>
            </a:r>
          </a:p>
          <a:p>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::transform(</a:t>
            </a:r>
            <a:r>
              <a:rPr lang="en-US" sz="1000" dirty="0" err="1">
                <a:solidFill>
                  <a:srgbClr val="000000"/>
                </a:solidFill>
                <a:latin typeface="Consolas" panose="020B0609020204030204" pitchFamily="49" charset="0"/>
              </a:rPr>
              <a:t>omp_out.begin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omp_out.end</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omp_in.begin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omp_out.begin</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::plus&lt;</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&gt;())) \</a:t>
            </a:r>
          </a:p>
          <a:p>
            <a:r>
              <a:rPr lang="en-US" sz="1000" dirty="0">
                <a:solidFill>
                  <a:srgbClr val="000000"/>
                </a:solidFill>
                <a:latin typeface="Consolas" panose="020B0609020204030204" pitchFamily="49" charset="0"/>
              </a:rPr>
              <a:t>initializer(</a:t>
            </a:r>
            <a:r>
              <a:rPr lang="en-US" sz="1000" dirty="0" err="1">
                <a:solidFill>
                  <a:srgbClr val="000000"/>
                </a:solidFill>
                <a:latin typeface="Consolas" panose="020B0609020204030204" pitchFamily="49" charset="0"/>
              </a:rPr>
              <a:t>omp_priv</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omp_orig</a:t>
            </a:r>
            <a:r>
              <a:rPr lang="en-US" sz="1000" dirty="0">
                <a:solidFill>
                  <a:srgbClr val="000000"/>
                </a:solidFill>
                <a:latin typeface="Consolas" panose="020B0609020204030204" pitchFamily="49" charset="0"/>
              </a:rPr>
              <a:t>)</a:t>
            </a:r>
          </a:p>
          <a:p>
            <a:endParaRPr lang="en-US" sz="1000" dirty="0" smtClean="0">
              <a:solidFill>
                <a:srgbClr val="000000"/>
              </a:solidFill>
              <a:latin typeface="Consolas" panose="020B0609020204030204" pitchFamily="49" charset="0"/>
            </a:endParaRPr>
          </a:p>
          <a:p>
            <a:endParaRPr lang="en-US" sz="1000" dirty="0" smtClean="0">
              <a:solidFill>
                <a:srgbClr val="000000"/>
              </a:solidFill>
              <a:latin typeface="Consolas" panose="020B0609020204030204" pitchFamily="49" charset="0"/>
            </a:endParaRPr>
          </a:p>
          <a:p>
            <a:r>
              <a:rPr lang="en-US" sz="1000" dirty="0" smtClean="0">
                <a:solidFill>
                  <a:srgbClr val="000000"/>
                </a:solidFill>
                <a:latin typeface="Consolas" panose="020B0609020204030204" pitchFamily="49" charset="0"/>
              </a:rPr>
              <a:t>  </a:t>
            </a:r>
            <a:r>
              <a:rPr lang="en-US" sz="1000" dirty="0" smtClean="0">
                <a:solidFill>
                  <a:srgbClr val="0000FF"/>
                </a:solidFill>
                <a:latin typeface="Consolas" panose="020B0609020204030204" pitchFamily="49" charset="0"/>
              </a:rPr>
              <a:t>double</a:t>
            </a:r>
            <a:r>
              <a:rPr lang="en-US" sz="1000" dirty="0" smtClean="0">
                <a:solidFill>
                  <a:srgbClr val="000000"/>
                </a:solidFill>
                <a:latin typeface="Consolas" panose="020B0609020204030204" pitchFamily="49" charset="0"/>
              </a:rPr>
              <a:t> </a:t>
            </a:r>
            <a:r>
              <a:rPr lang="en-US" sz="1000" dirty="0" err="1" smtClean="0">
                <a:solidFill>
                  <a:srgbClr val="000000"/>
                </a:solidFill>
                <a:latin typeface="Consolas" panose="020B0609020204030204" pitchFamily="49" charset="0"/>
              </a:rPr>
              <a:t>startTime</a:t>
            </a:r>
            <a:r>
              <a:rPr lang="en-US" sz="1000" dirty="0" smtClean="0">
                <a:solidFill>
                  <a:srgbClr val="000000"/>
                </a:solidFill>
                <a:latin typeface="Consolas" panose="020B0609020204030204" pitchFamily="49" charset="0"/>
              </a:rPr>
              <a:t> = </a:t>
            </a:r>
            <a:r>
              <a:rPr lang="en-US" sz="1000" dirty="0" err="1" smtClean="0">
                <a:solidFill>
                  <a:srgbClr val="000000"/>
                </a:solidFill>
                <a:latin typeface="Consolas" panose="020B0609020204030204" pitchFamily="49" charset="0"/>
              </a:rPr>
              <a:t>omp_get_wtime</a:t>
            </a:r>
            <a:r>
              <a:rPr lang="en-US" sz="1000" dirty="0" smtClean="0">
                <a:solidFill>
                  <a:srgbClr val="000000"/>
                </a:solidFill>
                <a:latin typeface="Consolas" panose="020B0609020204030204" pitchFamily="49" charset="0"/>
              </a:rPr>
              <a:t>(); </a:t>
            </a:r>
            <a:r>
              <a:rPr lang="en-US" sz="1000" dirty="0" smtClean="0">
                <a:solidFill>
                  <a:srgbClr val="008000"/>
                </a:solidFill>
                <a:latin typeface="Consolas" panose="020B0609020204030204" pitchFamily="49" charset="0"/>
              </a:rPr>
              <a:t>// Start Clock</a:t>
            </a:r>
            <a:endParaRPr lang="en-US" sz="1000" dirty="0" smtClean="0">
              <a:solidFill>
                <a:srgbClr val="000000"/>
              </a:solidFill>
              <a:latin typeface="Consolas" panose="020B0609020204030204" pitchFamily="49" charset="0"/>
            </a:endParaRPr>
          </a:p>
          <a:p>
            <a:r>
              <a:rPr lang="en-US" sz="1000" dirty="0" smtClean="0">
                <a:solidFill>
                  <a:srgbClr val="808080"/>
                </a:solidFill>
                <a:latin typeface="Consolas" panose="020B0609020204030204" pitchFamily="49" charset="0"/>
              </a:rPr>
              <a:t>#</a:t>
            </a:r>
            <a:r>
              <a:rPr lang="en-US" sz="1000" dirty="0">
                <a:solidFill>
                  <a:srgbClr val="808080"/>
                </a:solidFill>
                <a:latin typeface="Consolas" panose="020B0609020204030204" pitchFamily="49" charset="0"/>
              </a:rPr>
              <a:t>pragma</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omp</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parallel</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reduction(</a:t>
            </a:r>
            <a:r>
              <a:rPr lang="en-US" sz="1000" dirty="0" err="1">
                <a:solidFill>
                  <a:srgbClr val="000000"/>
                </a:solidFill>
                <a:latin typeface="Consolas" panose="020B0609020204030204" pitchFamily="49" charset="0"/>
              </a:rPr>
              <a:t>vec_int_add</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histCounter</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a:t>
            </a:r>
            <a:r>
              <a:rPr lang="en-US" sz="1000" dirty="0" err="1">
                <a:solidFill>
                  <a:srgbClr val="008000"/>
                </a:solidFill>
                <a:latin typeface="Consolas" panose="020B0609020204030204" pitchFamily="49" charset="0"/>
              </a:rPr>
              <a:t>Perfrom</a:t>
            </a:r>
            <a:r>
              <a:rPr lang="en-US" sz="1000" dirty="0">
                <a:solidFill>
                  <a:srgbClr val="008000"/>
                </a:solidFill>
                <a:latin typeface="Consolas" panose="020B0609020204030204" pitchFamily="49" charset="0"/>
              </a:rPr>
              <a:t> the </a:t>
            </a:r>
            <a:r>
              <a:rPr lang="en-US" sz="1000" dirty="0" err="1">
                <a:solidFill>
                  <a:srgbClr val="008000"/>
                </a:solidFill>
                <a:latin typeface="Consolas" panose="020B0609020204030204" pitchFamily="49" charset="0"/>
              </a:rPr>
              <a:t>histrogram</a:t>
            </a:r>
            <a:r>
              <a:rPr lang="en-US" sz="1000" dirty="0">
                <a:solidFill>
                  <a:srgbClr val="008000"/>
                </a:solidFill>
                <a:latin typeface="Consolas" panose="020B0609020204030204" pitchFamily="49" charset="0"/>
              </a:rPr>
              <a:t>; shared(</a:t>
            </a:r>
            <a:r>
              <a:rPr lang="en-US" sz="1000" dirty="0" err="1">
                <a:solidFill>
                  <a:srgbClr val="008000"/>
                </a:solidFill>
                <a:latin typeface="Consolas" panose="020B0609020204030204" pitchFamily="49" charset="0"/>
              </a:rPr>
              <a:t>histCounter</a:t>
            </a:r>
            <a:r>
              <a:rPr lang="en-US" sz="1000" dirty="0">
                <a:solidFill>
                  <a:srgbClr val="008000"/>
                </a:solidFill>
                <a:latin typeface="Consolas" panose="020B0609020204030204" pitchFamily="49" charset="0"/>
              </a:rPr>
              <a:t>)</a:t>
            </a:r>
            <a:endParaRPr lang="en-US" sz="1000" dirty="0">
              <a:solidFill>
                <a:srgbClr val="000000"/>
              </a:solidFill>
              <a:latin typeface="Consolas" panose="020B0609020204030204" pitchFamily="49" charset="0"/>
            </a:endParaRPr>
          </a:p>
          <a:p>
            <a:r>
              <a:rPr lang="nb-NO" sz="1000" dirty="0">
                <a:solidFill>
                  <a:srgbClr val="000000"/>
                </a:solidFill>
                <a:latin typeface="Consolas" panose="020B0609020204030204" pitchFamily="49" charset="0"/>
              </a:rPr>
              <a:t>  </a:t>
            </a:r>
            <a:r>
              <a:rPr lang="nb-NO" sz="1000" dirty="0">
                <a:solidFill>
                  <a:srgbClr val="0000FF"/>
                </a:solidFill>
                <a:latin typeface="Consolas" panose="020B0609020204030204" pitchFamily="49" charset="0"/>
              </a:rPr>
              <a:t>for</a:t>
            </a:r>
            <a:r>
              <a:rPr lang="nb-NO" sz="1000" dirty="0">
                <a:solidFill>
                  <a:srgbClr val="000000"/>
                </a:solidFill>
                <a:latin typeface="Consolas" panose="020B0609020204030204" pitchFamily="49" charset="0"/>
              </a:rPr>
              <a:t> (</a:t>
            </a:r>
            <a:r>
              <a:rPr lang="nb-NO" sz="1000" dirty="0">
                <a:solidFill>
                  <a:srgbClr val="0000FF"/>
                </a:solidFill>
                <a:latin typeface="Consolas" panose="020B0609020204030204" pitchFamily="49" charset="0"/>
              </a:rPr>
              <a:t>int</a:t>
            </a:r>
            <a:r>
              <a:rPr lang="nb-NO" sz="1000" dirty="0">
                <a:solidFill>
                  <a:srgbClr val="000000"/>
                </a:solidFill>
                <a:latin typeface="Consolas" panose="020B0609020204030204" pitchFamily="49" charset="0"/>
              </a:rPr>
              <a:t> jj = 0; jj &lt; len; jj++)</a:t>
            </a: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histCounter</a:t>
            </a:r>
            <a:r>
              <a:rPr lang="en-US" sz="1000" dirty="0">
                <a:solidFill>
                  <a:srgbClr val="000000"/>
                </a:solidFill>
                <a:latin typeface="Consolas" panose="020B0609020204030204" pitchFamily="49" charset="0"/>
              </a:rPr>
              <a:t>)</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(*image)</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jj</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a:t>
            </a:r>
          </a:p>
          <a:p>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endTime</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omp_get_wtime</a:t>
            </a:r>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Stop Clock</a:t>
            </a:r>
            <a:endParaRPr lang="en-US" sz="1000" dirty="0">
              <a:solidFill>
                <a:srgbClr val="000000"/>
              </a:solidFill>
              <a:latin typeface="Consolas" panose="020B0609020204030204" pitchFamily="49" charset="0"/>
            </a:endParaRPr>
          </a:p>
          <a:p>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a:t>
            </a:r>
            <a:r>
              <a:rPr lang="en-US" sz="1000" dirty="0" err="1">
                <a:solidFill>
                  <a:srgbClr val="008000"/>
                </a:solidFill>
                <a:latin typeface="Consolas" panose="020B0609020204030204" pitchFamily="49" charset="0"/>
              </a:rPr>
              <a:t>Ouput</a:t>
            </a:r>
            <a:r>
              <a:rPr lang="en-US" sz="1000" dirty="0">
                <a:solidFill>
                  <a:srgbClr val="008000"/>
                </a:solidFill>
                <a:latin typeface="Consolas" panose="020B0609020204030204" pitchFamily="49" charset="0"/>
              </a:rPr>
              <a:t> information</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ii = 0; ii &lt; 7; ii++)</a:t>
            </a: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cout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histCounter</a:t>
            </a:r>
            <a:r>
              <a:rPr lang="en-US" sz="1000" dirty="0">
                <a:solidFill>
                  <a:srgbClr val="000000"/>
                </a:solidFill>
                <a:latin typeface="Consolas" panose="020B0609020204030204" pitchFamily="49" charset="0"/>
              </a:rPr>
              <a:t>)</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ii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endl</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cout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num_threads</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endl</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cout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setprecision</a:t>
            </a:r>
            <a:r>
              <a:rPr lang="en-US" sz="1000" dirty="0">
                <a:solidFill>
                  <a:srgbClr val="000000"/>
                </a:solidFill>
                <a:latin typeface="Consolas" panose="020B0609020204030204" pitchFamily="49" charset="0"/>
              </a:rPr>
              <a:t>(16)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endTime</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startTime</a:t>
            </a:r>
            <a:r>
              <a:rPr lang="en-US" sz="1000" dirty="0">
                <a:solidFill>
                  <a:srgbClr val="000000"/>
                </a:solidFill>
                <a:latin typeface="Consolas" panose="020B0609020204030204" pitchFamily="49" charset="0"/>
              </a:rPr>
              <a:t>) * 1000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std</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endl</a:t>
            </a:r>
            <a:r>
              <a:rPr lang="en-US" sz="1000" dirty="0">
                <a:solidFill>
                  <a:srgbClr val="000000"/>
                </a:solidFill>
                <a:latin typeface="Consolas" panose="020B0609020204030204" pitchFamily="49" charset="0"/>
              </a:rPr>
              <a:t>;</a:t>
            </a:r>
          </a:p>
          <a:p>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delete(</a:t>
            </a:r>
            <a:r>
              <a:rPr lang="en-US" sz="1000" dirty="0" err="1">
                <a:solidFill>
                  <a:srgbClr val="008000"/>
                </a:solidFill>
                <a:latin typeface="Consolas" panose="020B0609020204030204" pitchFamily="49" charset="0"/>
              </a:rPr>
              <a:t>histCounter</a:t>
            </a:r>
            <a:r>
              <a:rPr lang="en-US" sz="1000" dirty="0">
                <a:solidFill>
                  <a:srgbClr val="008000"/>
                </a:solidFill>
                <a:latin typeface="Consolas" panose="020B0609020204030204" pitchFamily="49" charset="0"/>
              </a:rPr>
              <a:t>);</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delete</a:t>
            </a:r>
            <a:r>
              <a:rPr lang="en-US" sz="1000" dirty="0">
                <a:solidFill>
                  <a:srgbClr val="000000"/>
                </a:solidFill>
                <a:latin typeface="Consolas" panose="020B0609020204030204" pitchFamily="49" charset="0"/>
              </a:rPr>
              <a:t> (image);</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0;</a:t>
            </a:r>
          </a:p>
          <a:p>
            <a:r>
              <a:rPr lang="en-US" sz="1000" dirty="0">
                <a:solidFill>
                  <a:srgbClr val="00000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415031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r>
              <a:rPr lang="en-US" dirty="0"/>
              <a:t>Work Plan, OpenMP</a:t>
            </a:r>
          </a:p>
        </p:txBody>
      </p:sp>
      <p:sp>
        <p:nvSpPr>
          <p:cNvPr id="516099" name="Rectangle 3"/>
          <p:cNvSpPr>
            <a:spLocks noGrp="1" noChangeArrowheads="1"/>
          </p:cNvSpPr>
          <p:nvPr>
            <p:ph idx="1"/>
          </p:nvPr>
        </p:nvSpPr>
        <p:spPr/>
        <p:txBody>
          <a:bodyPr/>
          <a:lstStyle/>
          <a:p>
            <a:r>
              <a:rPr lang="en-US" sz="2800" dirty="0">
                <a:solidFill>
                  <a:schemeClr val="bg1">
                    <a:lumMod val="85000"/>
                  </a:schemeClr>
                </a:solidFill>
              </a:rPr>
              <a:t>What is OpenMP?</a:t>
            </a:r>
          </a:p>
          <a:p>
            <a:pPr lvl="1">
              <a:lnSpc>
                <a:spcPct val="94000"/>
              </a:lnSpc>
              <a:buFont typeface="Wingdings" pitchFamily="2" charset="2"/>
              <a:buNone/>
            </a:pPr>
            <a:r>
              <a:rPr lang="en-US" sz="2400" dirty="0">
                <a:solidFill>
                  <a:schemeClr val="bg1">
                    <a:lumMod val="85000"/>
                  </a:schemeClr>
                </a:solidFill>
              </a:rPr>
              <a:t>Parallel regions</a:t>
            </a:r>
          </a:p>
          <a:p>
            <a:pPr lvl="1">
              <a:lnSpc>
                <a:spcPct val="94000"/>
              </a:lnSpc>
              <a:buFont typeface="Wingdings" pitchFamily="2" charset="2"/>
              <a:buNone/>
            </a:pPr>
            <a:r>
              <a:rPr lang="en-US" sz="2400" dirty="0">
                <a:solidFill>
                  <a:schemeClr val="bg1">
                    <a:lumMod val="85000"/>
                  </a:schemeClr>
                </a:solidFill>
              </a:rPr>
              <a:t>Work sharing – Parallel tasks</a:t>
            </a:r>
          </a:p>
          <a:p>
            <a:pPr lvl="1">
              <a:lnSpc>
                <a:spcPct val="94000"/>
              </a:lnSpc>
              <a:buFont typeface="Wingdings" pitchFamily="2" charset="2"/>
              <a:buNone/>
            </a:pPr>
            <a:r>
              <a:rPr lang="en-US" sz="2400" dirty="0">
                <a:solidFill>
                  <a:schemeClr val="bg1">
                    <a:lumMod val="85000"/>
                  </a:schemeClr>
                </a:solidFill>
              </a:rPr>
              <a:t>Variable Scoping Issues </a:t>
            </a:r>
          </a:p>
          <a:p>
            <a:pPr lvl="1">
              <a:lnSpc>
                <a:spcPct val="94000"/>
              </a:lnSpc>
              <a:buFont typeface="Wingdings" pitchFamily="2" charset="2"/>
              <a:buNone/>
            </a:pPr>
            <a:r>
              <a:rPr lang="en-US" sz="2400" dirty="0">
                <a:solidFill>
                  <a:schemeClr val="bg1">
                    <a:lumMod val="85000"/>
                  </a:schemeClr>
                </a:solidFill>
              </a:rPr>
              <a:t>Synchronization</a:t>
            </a:r>
          </a:p>
          <a:p>
            <a:pPr lvl="1">
              <a:lnSpc>
                <a:spcPct val="94000"/>
              </a:lnSpc>
              <a:buNone/>
            </a:pPr>
            <a:r>
              <a:rPr lang="en-US" sz="2400" b="1" dirty="0">
                <a:solidFill>
                  <a:srgbClr val="C00000"/>
                </a:solidFill>
              </a:rPr>
              <a:t>Performance issues</a:t>
            </a:r>
          </a:p>
          <a:p>
            <a:r>
              <a:rPr lang="en-US" sz="2800" dirty="0"/>
              <a:t>Loose ends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26</a:t>
            </a:fld>
            <a:endParaRPr lang="en-US" altLang="en-US"/>
          </a:p>
        </p:txBody>
      </p:sp>
    </p:spTree>
    <p:custDataLst>
      <p:tags r:id="rId1"/>
    </p:custDataLst>
    <p:extLst>
      <p:ext uri="{BB962C8B-B14F-4D97-AF65-F5344CB8AC3E}">
        <p14:creationId xmlns:p14="http://schemas.microsoft.com/office/powerpoint/2010/main" val="20508963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GB" altLang="en-US" dirty="0"/>
              <a:t>Performance</a:t>
            </a:r>
          </a:p>
        </p:txBody>
      </p:sp>
      <p:sp>
        <p:nvSpPr>
          <p:cNvPr id="193539" name="Rectangle 3"/>
          <p:cNvSpPr>
            <a:spLocks noGrp="1" noChangeArrowheads="1"/>
          </p:cNvSpPr>
          <p:nvPr>
            <p:ph type="body" idx="1"/>
          </p:nvPr>
        </p:nvSpPr>
        <p:spPr/>
        <p:txBody>
          <a:bodyPr/>
          <a:lstStyle/>
          <a:p>
            <a:endParaRPr lang="en-GB" altLang="en-US" sz="2000" dirty="0"/>
          </a:p>
          <a:p>
            <a:r>
              <a:rPr lang="en-GB" altLang="en-US" sz="2000" dirty="0"/>
              <a:t>Easy to write OpenMP code. Not necessarily easy to write efficient OpenMP code</a:t>
            </a:r>
          </a:p>
          <a:p>
            <a:endParaRPr lang="en-GB" altLang="en-US" sz="2000" dirty="0"/>
          </a:p>
          <a:p>
            <a:endParaRPr lang="en-GB" altLang="en-US" sz="2000" dirty="0"/>
          </a:p>
          <a:p>
            <a:endParaRPr lang="en-GB" altLang="en-US" sz="2000" dirty="0"/>
          </a:p>
          <a:p>
            <a:r>
              <a:rPr lang="en-GB" altLang="en-US" sz="2000" dirty="0" smtClean="0"/>
              <a:t>More common causes </a:t>
            </a:r>
            <a:r>
              <a:rPr lang="en-GB" altLang="en-US" sz="2000" dirty="0"/>
              <a:t>for performance not being what you hoped it could be</a:t>
            </a:r>
          </a:p>
          <a:p>
            <a:pPr lvl="1"/>
            <a:r>
              <a:rPr lang="en-GB" altLang="en-US" sz="1800" dirty="0"/>
              <a:t>Too much sequential code in your app</a:t>
            </a:r>
          </a:p>
          <a:p>
            <a:pPr lvl="1"/>
            <a:r>
              <a:rPr lang="en-GB" altLang="en-US" sz="1800" dirty="0"/>
              <a:t>Too much communication</a:t>
            </a:r>
          </a:p>
          <a:p>
            <a:pPr lvl="1"/>
            <a:r>
              <a:rPr lang="en-GB" altLang="en-US" sz="1800" dirty="0"/>
              <a:t>Load imbalance</a:t>
            </a:r>
          </a:p>
          <a:p>
            <a:pPr lvl="1"/>
            <a:r>
              <a:rPr lang="en-GB" altLang="en-US" sz="1800" dirty="0"/>
              <a:t>Synchronization</a:t>
            </a:r>
          </a:p>
          <a:p>
            <a:pPr lvl="1"/>
            <a:r>
              <a:rPr lang="en-GB" altLang="en-US" sz="1800" dirty="0"/>
              <a:t>Compiler (non-)optimization</a:t>
            </a:r>
          </a:p>
        </p:txBody>
      </p:sp>
      <mc:AlternateContent xmlns:mc="http://schemas.openxmlformats.org/markup-compatibility/2006" xmlns:a14="http://schemas.microsoft.com/office/drawing/2010/main">
        <mc:Choice Requires="a14">
          <p:sp>
            <p:nvSpPr>
              <p:cNvPr id="4" name="Rectangle 3"/>
              <p:cNvSpPr/>
              <p:nvPr/>
            </p:nvSpPr>
            <p:spPr>
              <a:xfrm>
                <a:off x="0" y="6552750"/>
                <a:ext cx="994183" cy="261610"/>
              </a:xfrm>
              <a:prstGeom prst="rect">
                <a:avLst/>
              </a:prstGeom>
            </p:spPr>
            <p:txBody>
              <a:bodyPr wrap="none">
                <a:spAutoFit/>
              </a:bodyPr>
              <a:lstStyle/>
              <a:p>
                <a:r>
                  <a:rPr lang="en-US" sz="1050" dirty="0">
                    <a:latin typeface="Arial" panose="020B0604020202020204" pitchFamily="34" charset="0"/>
                  </a:rPr>
                  <a:t>[Alan Real]</a:t>
                </a:r>
                <a14:m>
                  <m:oMath xmlns:m="http://schemas.openxmlformats.org/officeDocument/2006/math">
                    <m:r>
                      <a:rPr lang="en-US" sz="1050" b="0" i="1" smtClean="0">
                        <a:latin typeface="Cambria Math" panose="02040503050406030204" pitchFamily="18" charset="0"/>
                      </a:rPr>
                      <m:t>→</m:t>
                    </m:r>
                  </m:oMath>
                </a14:m>
                <a:endParaRPr lang="en-US" sz="1050" dirty="0">
                  <a:latin typeface="Arial" panose="020B0604020202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6552750"/>
                <a:ext cx="994183" cy="261610"/>
              </a:xfrm>
              <a:prstGeom prst="rect">
                <a:avLst/>
              </a:prstGeom>
              <a:blipFill>
                <a:blip r:embed="rId3"/>
                <a:stretch>
                  <a:fillRect b="-930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4A7C484-7E24-447E-8CB0-5149A4D34DEF}" type="slidenum">
              <a:rPr lang="en-US" altLang="en-US" smtClean="0"/>
              <a:pPr/>
              <a:t>27</a:t>
            </a:fld>
            <a:endParaRPr lang="en-US" altLang="en-US"/>
          </a:p>
        </p:txBody>
      </p:sp>
    </p:spTree>
    <p:extLst>
      <p:ext uri="{BB962C8B-B14F-4D97-AF65-F5344CB8AC3E}">
        <p14:creationId xmlns:p14="http://schemas.microsoft.com/office/powerpoint/2010/main" val="9628942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GB" altLang="en-US" dirty="0"/>
              <a:t>Too much sequential code in your app</a:t>
            </a:r>
          </a:p>
        </p:txBody>
      </p:sp>
      <p:sp>
        <p:nvSpPr>
          <p:cNvPr id="194563" name="Rectangle 3"/>
          <p:cNvSpPr>
            <a:spLocks noGrp="1" noChangeArrowheads="1"/>
          </p:cNvSpPr>
          <p:nvPr>
            <p:ph idx="1"/>
          </p:nvPr>
        </p:nvSpPr>
        <p:spPr/>
        <p:txBody>
          <a:bodyPr/>
          <a:lstStyle/>
          <a:p>
            <a:endParaRPr lang="en-GB" altLang="en-US" sz="1800" dirty="0"/>
          </a:p>
          <a:p>
            <a:r>
              <a:rPr lang="en-GB" altLang="en-US" sz="2000" dirty="0" smtClean="0"/>
              <a:t>Beware of Amdahl’s law</a:t>
            </a:r>
            <a:endParaRPr lang="en-GB" altLang="en-US" sz="2000" dirty="0"/>
          </a:p>
          <a:p>
            <a:pPr lvl="1"/>
            <a:r>
              <a:rPr lang="en-GB" altLang="en-US" sz="1600" dirty="0"/>
              <a:t>If your algorithm/solution is sequential in nature, maybe it’s time to change it</a:t>
            </a:r>
          </a:p>
          <a:p>
            <a:endParaRPr lang="en-GB" altLang="en-US" sz="1800" dirty="0"/>
          </a:p>
          <a:p>
            <a:endParaRPr lang="en-GB" altLang="en-US" sz="1800" dirty="0"/>
          </a:p>
          <a:p>
            <a:r>
              <a:rPr lang="en-GB" altLang="en-US" sz="1800" dirty="0"/>
              <a:t>Thinking within the context of OpenMP</a:t>
            </a:r>
          </a:p>
          <a:p>
            <a:pPr lvl="1"/>
            <a:r>
              <a:rPr lang="en-GB" altLang="en-US" sz="1600" dirty="0"/>
              <a:t>All code outside of parallel regions </a:t>
            </a:r>
            <a:r>
              <a:rPr lang="en-GB" altLang="en-US" sz="1600" dirty="0" smtClean="0"/>
              <a:t>is </a:t>
            </a:r>
            <a:r>
              <a:rPr lang="en-GB" altLang="en-US" sz="1600" dirty="0">
                <a:solidFill>
                  <a:srgbClr val="0070C0"/>
                </a:solidFill>
                <a:latin typeface="Consolas" panose="020B0609020204030204" pitchFamily="49" charset="0"/>
              </a:rPr>
              <a:t>sequential</a:t>
            </a:r>
          </a:p>
          <a:p>
            <a:pPr lvl="2"/>
            <a:r>
              <a:rPr lang="en-US" altLang="en-US" sz="1400" dirty="0"/>
              <a:t>In fact, even if in parallel region, code might not run in parallel – recall </a:t>
            </a:r>
            <a:r>
              <a:rPr lang="en-GB" altLang="en-US" sz="1400" dirty="0"/>
              <a:t>the </a:t>
            </a:r>
            <a:r>
              <a:rPr lang="en-GB" altLang="en-US" sz="1400" dirty="0">
                <a:latin typeface="Courier New" panose="02070309020205020404" pitchFamily="49" charset="0"/>
                <a:cs typeface="Courier New" panose="02070309020205020404" pitchFamily="49" charset="0"/>
              </a:rPr>
              <a:t>master</a:t>
            </a:r>
            <a:r>
              <a:rPr lang="en-GB" altLang="en-US" sz="1400" dirty="0"/>
              <a:t>, </a:t>
            </a:r>
            <a:r>
              <a:rPr lang="en-GB" altLang="en-US" sz="1400" dirty="0">
                <a:latin typeface="Courier New" panose="02070309020205020404" pitchFamily="49" charset="0"/>
                <a:cs typeface="Courier New" panose="02070309020205020404" pitchFamily="49" charset="0"/>
              </a:rPr>
              <a:t>single</a:t>
            </a:r>
            <a:r>
              <a:rPr lang="en-GB" altLang="en-US" sz="1400" dirty="0"/>
              <a:t> and </a:t>
            </a:r>
            <a:r>
              <a:rPr lang="en-GB" altLang="en-US" sz="1400" dirty="0">
                <a:latin typeface="Courier New" panose="02070309020205020404" pitchFamily="49" charset="0"/>
                <a:cs typeface="Courier New" panose="02070309020205020404" pitchFamily="49" charset="0"/>
              </a:rPr>
              <a:t>critical</a:t>
            </a:r>
            <a:r>
              <a:rPr lang="en-GB" altLang="en-US" sz="1400" dirty="0"/>
              <a:t> directives) </a:t>
            </a:r>
          </a:p>
          <a:p>
            <a:endParaRPr lang="en-GB" altLang="en-US" sz="1800" dirty="0" smtClean="0"/>
          </a:p>
          <a:p>
            <a:endParaRPr lang="en-GB" altLang="en-US" sz="1800" dirty="0"/>
          </a:p>
          <a:p>
            <a:r>
              <a:rPr lang="en-GB" altLang="en-US" sz="1800" dirty="0"/>
              <a:t>Bottom line: </a:t>
            </a:r>
          </a:p>
          <a:p>
            <a:pPr lvl="1"/>
            <a:r>
              <a:rPr lang="en-US" altLang="en-US" sz="1600" dirty="0"/>
              <a:t>Seek to reduce amount of execution time where only one thread executes </a:t>
            </a:r>
            <a:r>
              <a:rPr lang="en-US" altLang="en-US" sz="1600" dirty="0" smtClean="0"/>
              <a:t>code</a:t>
            </a:r>
          </a:p>
          <a:p>
            <a:endParaRPr lang="en-GB" altLang="en-US" sz="1800" dirty="0"/>
          </a:p>
          <a:p>
            <a:pPr lvl="1"/>
            <a:endParaRPr lang="en-GB" altLang="en-US" sz="16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28</a:t>
            </a:fld>
            <a:endParaRPr lang="en-US" altLang="en-US"/>
          </a:p>
        </p:txBody>
      </p:sp>
      <p:sp>
        <p:nvSpPr>
          <p:cNvPr id="5" name="Rectangle 4"/>
          <p:cNvSpPr/>
          <p:nvPr/>
        </p:nvSpPr>
        <p:spPr>
          <a:xfrm>
            <a:off x="35452" y="6642556"/>
            <a:ext cx="792205" cy="215444"/>
          </a:xfrm>
          <a:prstGeom prst="rect">
            <a:avLst/>
          </a:prstGeom>
        </p:spPr>
        <p:txBody>
          <a:bodyPr wrap="none">
            <a:spAutoFit/>
          </a:bodyPr>
          <a:lstStyle/>
          <a:p>
            <a:r>
              <a:rPr lang="en-US" sz="800" dirty="0">
                <a:latin typeface="Arial" panose="020B0604020202020204" pitchFamily="34" charset="0"/>
              </a:rPr>
              <a:t>[Alan Real]→</a:t>
            </a:r>
          </a:p>
        </p:txBody>
      </p:sp>
    </p:spTree>
    <p:extLst>
      <p:ext uri="{BB962C8B-B14F-4D97-AF65-F5344CB8AC3E}">
        <p14:creationId xmlns:p14="http://schemas.microsoft.com/office/powerpoint/2010/main" val="790412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GB" altLang="en-US" dirty="0"/>
              <a:t>Too much </a:t>
            </a:r>
            <a:r>
              <a:rPr lang="en-GB" altLang="en-US" dirty="0" smtClean="0"/>
              <a:t>communication [that you fail to notice]</a:t>
            </a:r>
            <a:endParaRPr lang="en-GB" altLang="en-US" dirty="0"/>
          </a:p>
        </p:txBody>
      </p:sp>
      <p:sp>
        <p:nvSpPr>
          <p:cNvPr id="195587" name="Rectangle 3"/>
          <p:cNvSpPr>
            <a:spLocks noGrp="1" noChangeArrowheads="1"/>
          </p:cNvSpPr>
          <p:nvPr>
            <p:ph type="body" idx="1"/>
          </p:nvPr>
        </p:nvSpPr>
        <p:spPr/>
        <p:txBody>
          <a:bodyPr>
            <a:normAutofit/>
          </a:bodyPr>
          <a:lstStyle/>
          <a:p>
            <a:endParaRPr lang="en-GB" altLang="en-US" sz="1800" dirty="0"/>
          </a:p>
          <a:p>
            <a:endParaRPr lang="en-GB" altLang="en-US" sz="1800" dirty="0"/>
          </a:p>
          <a:p>
            <a:r>
              <a:rPr lang="en-GB" altLang="en-US" sz="1800" dirty="0"/>
              <a:t>On shared memory machines, OpenMP can lead to heavy duty memory operations</a:t>
            </a:r>
          </a:p>
          <a:p>
            <a:endParaRPr lang="en-GB" altLang="en-US" sz="1800" dirty="0"/>
          </a:p>
          <a:p>
            <a:r>
              <a:rPr lang="en-GB" altLang="en-US" sz="1800" dirty="0"/>
              <a:t>Memory accesses are expensive  (unless cached)</a:t>
            </a:r>
          </a:p>
          <a:p>
            <a:pPr lvl="1"/>
            <a:r>
              <a:rPr lang="en-GB" altLang="en-US" sz="1600" dirty="0"/>
              <a:t>~100 cycles for a main memory access compared to 1-3 cycles for a flop</a:t>
            </a:r>
          </a:p>
          <a:p>
            <a:endParaRPr lang="en-GB" altLang="en-US" sz="1800" dirty="0"/>
          </a:p>
          <a:p>
            <a:r>
              <a:rPr lang="en-GB" altLang="en-US" sz="1800" dirty="0"/>
              <a:t>Unlike the message passing model (discussed later, for MPI), communication is spread throughout the program</a:t>
            </a:r>
          </a:p>
          <a:p>
            <a:pPr lvl="1"/>
            <a:r>
              <a:rPr lang="en-GB" altLang="en-US" sz="1600" dirty="0"/>
              <a:t>Hard to analyse and monitor; transparent to </a:t>
            </a:r>
            <a:r>
              <a:rPr lang="en-GB" altLang="en-US" sz="1600" dirty="0" smtClean="0"/>
              <a:t>user, </a:t>
            </a:r>
            <a:r>
              <a:rPr lang="en-GB" altLang="en-US" sz="1600" dirty="0" smtClean="0">
                <a:solidFill>
                  <a:srgbClr val="0070C0"/>
                </a:solidFill>
              </a:rPr>
              <a:t>hard to pin down</a:t>
            </a:r>
            <a:endParaRPr lang="en-GB" altLang="en-US" sz="1600" dirty="0">
              <a:solidFill>
                <a:srgbClr val="0070C0"/>
              </a:solidFill>
            </a:endParaRPr>
          </a:p>
          <a:p>
            <a:endParaRPr lang="en-GB" altLang="en-US" sz="2000" dirty="0"/>
          </a:p>
          <a:p>
            <a:r>
              <a:rPr lang="en-GB" altLang="en-US" sz="1800" dirty="0"/>
              <a:t>When you look at your code you should understand where the data that you manipulate comes from</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29</a:t>
            </a:fld>
            <a:endParaRPr lang="en-US" altLang="en-US"/>
          </a:p>
        </p:txBody>
      </p:sp>
      <p:sp>
        <p:nvSpPr>
          <p:cNvPr id="6" name="Rectangle 5"/>
          <p:cNvSpPr/>
          <p:nvPr/>
        </p:nvSpPr>
        <p:spPr>
          <a:xfrm>
            <a:off x="74571" y="6642556"/>
            <a:ext cx="792205" cy="215444"/>
          </a:xfrm>
          <a:prstGeom prst="rect">
            <a:avLst/>
          </a:prstGeom>
        </p:spPr>
        <p:txBody>
          <a:bodyPr wrap="none">
            <a:spAutoFit/>
          </a:bodyPr>
          <a:lstStyle/>
          <a:p>
            <a:r>
              <a:rPr lang="en-US" sz="800" dirty="0">
                <a:latin typeface="Arial" panose="020B0604020202020204" pitchFamily="34" charset="0"/>
              </a:rPr>
              <a:t>[Alan Real]→</a:t>
            </a:r>
          </a:p>
        </p:txBody>
      </p:sp>
    </p:spTree>
    <p:extLst>
      <p:ext uri="{BB962C8B-B14F-4D97-AF65-F5344CB8AC3E}">
        <p14:creationId xmlns:p14="http://schemas.microsoft.com/office/powerpoint/2010/main" val="12335731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823393"/>
          </a:xfrm>
        </p:spPr>
        <p:txBody>
          <a:bodyPr/>
          <a:lstStyle/>
          <a:p>
            <a:r>
              <a:rPr lang="en-US" dirty="0"/>
              <a:t>Before we get going…</a:t>
            </a:r>
          </a:p>
        </p:txBody>
      </p:sp>
      <p:sp>
        <p:nvSpPr>
          <p:cNvPr id="6" name="Content Placeholder 5"/>
          <p:cNvSpPr>
            <a:spLocks noGrp="1"/>
          </p:cNvSpPr>
          <p:nvPr>
            <p:ph sz="half" idx="1"/>
          </p:nvPr>
        </p:nvSpPr>
        <p:spPr/>
        <p:txBody>
          <a:bodyPr>
            <a:normAutofit fontScale="92500" lnSpcReduction="20000"/>
          </a:bodyPr>
          <a:lstStyle/>
          <a:p>
            <a:r>
              <a:rPr lang="en-US" dirty="0"/>
              <a:t>Last time:</a:t>
            </a:r>
          </a:p>
          <a:p>
            <a:pPr lvl="1"/>
            <a:r>
              <a:rPr lang="da-DK" dirty="0"/>
              <a:t>Discussion of default projects</a:t>
            </a:r>
          </a:p>
          <a:p>
            <a:pPr lvl="1"/>
            <a:r>
              <a:rPr lang="en-US" dirty="0"/>
              <a:t>Tasks, wrap up</a:t>
            </a:r>
          </a:p>
          <a:p>
            <a:pPr lvl="1"/>
            <a:r>
              <a:rPr lang="en-US" dirty="0"/>
              <a:t>Variable scoping issues</a:t>
            </a:r>
          </a:p>
          <a:p>
            <a:pPr lvl="1"/>
            <a:endParaRPr lang="en-US" dirty="0"/>
          </a:p>
          <a:p>
            <a:r>
              <a:rPr lang="en-US" dirty="0"/>
              <a:t>Today:</a:t>
            </a:r>
          </a:p>
          <a:p>
            <a:pPr lvl="1"/>
            <a:r>
              <a:rPr lang="en-US" dirty="0"/>
              <a:t>Synchronization issues</a:t>
            </a:r>
          </a:p>
          <a:p>
            <a:pPr lvl="1"/>
            <a:r>
              <a:rPr lang="en-US" dirty="0"/>
              <a:t>Performance </a:t>
            </a:r>
            <a:r>
              <a:rPr lang="en-US" dirty="0" smtClean="0"/>
              <a:t>issues</a:t>
            </a:r>
          </a:p>
          <a:p>
            <a:pPr lvl="1"/>
            <a:r>
              <a:rPr lang="en-US" dirty="0" smtClean="0"/>
              <a:t>NUMA &amp; Cache issues</a:t>
            </a:r>
            <a:endParaRPr lang="en-US" dirty="0"/>
          </a:p>
          <a:p>
            <a:pPr lvl="1"/>
            <a:endParaRPr lang="en-US" dirty="0"/>
          </a:p>
          <a:p>
            <a:r>
              <a:rPr lang="en-US" dirty="0"/>
              <a:t>Other tidbits:</a:t>
            </a:r>
          </a:p>
          <a:p>
            <a:pPr lvl="1"/>
            <a:r>
              <a:rPr lang="da-DK" dirty="0"/>
              <a:t>Last lecture with folks in the audience</a:t>
            </a:r>
          </a:p>
          <a:p>
            <a:pPr lvl="2"/>
            <a:r>
              <a:rPr lang="da-DK" dirty="0"/>
              <a:t>Not clear yet </a:t>
            </a:r>
            <a:r>
              <a:rPr lang="da-DK"/>
              <a:t>how </a:t>
            </a:r>
            <a:r>
              <a:rPr lang="da-DK" smtClean="0"/>
              <a:t>I’ll </a:t>
            </a:r>
            <a:r>
              <a:rPr lang="da-DK" dirty="0"/>
              <a:t>deliver the last 6 lectures</a:t>
            </a:r>
          </a:p>
          <a:p>
            <a:pPr lvl="2"/>
            <a:r>
              <a:rPr lang="da-DK" dirty="0"/>
              <a:t>Ideally, I’d keep recording in this same room</a:t>
            </a:r>
          </a:p>
          <a:p>
            <a:pPr lvl="1"/>
            <a:r>
              <a:rPr lang="da-DK" dirty="0"/>
              <a:t>ME759 Exam: April 15, at 7:15 PM, in 1106ME</a:t>
            </a:r>
          </a:p>
          <a:p>
            <a:pPr lvl="2"/>
            <a:r>
              <a:rPr lang="da-DK" dirty="0"/>
              <a:t>Review: Tu, April 14, at 7:00 PM, in Canvas</a:t>
            </a:r>
          </a:p>
        </p:txBody>
      </p:sp>
      <p:sp>
        <p:nvSpPr>
          <p:cNvPr id="3" name="Slide Number Placeholder 2"/>
          <p:cNvSpPr>
            <a:spLocks noGrp="1"/>
          </p:cNvSpPr>
          <p:nvPr>
            <p:ph type="sldNum" sz="quarter" idx="12"/>
          </p:nvPr>
        </p:nvSpPr>
        <p:spPr/>
        <p:txBody>
          <a:bodyPr/>
          <a:lstStyle/>
          <a:p>
            <a:fld id="{67D2203D-769A-4D5A-AE4C-EA73FDE6A130}" type="slidenum">
              <a:rPr lang="en-US" smtClean="0"/>
              <a:t>3</a:t>
            </a:fld>
            <a:endParaRPr lang="en-US"/>
          </a:p>
        </p:txBody>
      </p:sp>
      <p:grpSp>
        <p:nvGrpSpPr>
          <p:cNvPr id="7" name="Group 6">
            <a:extLst>
              <a:ext uri="{FF2B5EF4-FFF2-40B4-BE49-F238E27FC236}">
                <a16:creationId xmlns:a16="http://schemas.microsoft.com/office/drawing/2014/main" id="{165FFBA5-188C-4E7B-B32A-2C15BFF6A17A}"/>
              </a:ext>
            </a:extLst>
          </p:cNvPr>
          <p:cNvGrpSpPr/>
          <p:nvPr/>
        </p:nvGrpSpPr>
        <p:grpSpPr>
          <a:xfrm>
            <a:off x="6640201" y="1102839"/>
            <a:ext cx="3884563" cy="4666765"/>
            <a:chOff x="688921" y="1454944"/>
            <a:chExt cx="3884563" cy="4666765"/>
          </a:xfrm>
        </p:grpSpPr>
        <p:sp>
          <p:nvSpPr>
            <p:cNvPr id="8" name="Oval 7">
              <a:extLst>
                <a:ext uri="{FF2B5EF4-FFF2-40B4-BE49-F238E27FC236}">
                  <a16:creationId xmlns:a16="http://schemas.microsoft.com/office/drawing/2014/main" id="{B93DA476-0DBB-495D-8E5A-94EBF941ED98}"/>
                </a:ext>
              </a:extLst>
            </p:cNvPr>
            <p:cNvSpPr/>
            <p:nvPr/>
          </p:nvSpPr>
          <p:spPr>
            <a:xfrm>
              <a:off x="2075291" y="1454944"/>
              <a:ext cx="508065" cy="508065"/>
            </a:xfrm>
            <a:prstGeom prst="ellipse">
              <a:avLst/>
            </a:prstGeom>
            <a:solidFill>
              <a:srgbClr val="FFE0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thread</a:t>
              </a:r>
            </a:p>
          </p:txBody>
        </p:sp>
        <p:sp>
          <p:nvSpPr>
            <p:cNvPr id="9" name="Cloud 8">
              <a:extLst>
                <a:ext uri="{FF2B5EF4-FFF2-40B4-BE49-F238E27FC236}">
                  <a16:creationId xmlns:a16="http://schemas.microsoft.com/office/drawing/2014/main" id="{9A21770F-1061-4C5F-BF14-5921DAA0F345}"/>
                </a:ext>
              </a:extLst>
            </p:cNvPr>
            <p:cNvSpPr/>
            <p:nvPr/>
          </p:nvSpPr>
          <p:spPr>
            <a:xfrm>
              <a:off x="1199668" y="2738439"/>
              <a:ext cx="2371682" cy="1452561"/>
            </a:xfrm>
            <a:prstGeom prst="cloud">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50">
              <a:extLst>
                <a:ext uri="{FF2B5EF4-FFF2-40B4-BE49-F238E27FC236}">
                  <a16:creationId xmlns:a16="http://schemas.microsoft.com/office/drawing/2014/main" id="{3A5283D3-DB4B-488E-848F-8344B587071D}"/>
                </a:ext>
              </a:extLst>
            </p:cNvPr>
            <p:cNvSpPr/>
            <p:nvPr/>
          </p:nvSpPr>
          <p:spPr>
            <a:xfrm>
              <a:off x="1600200" y="3216275"/>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lded Corner 53">
              <a:extLst>
                <a:ext uri="{FF2B5EF4-FFF2-40B4-BE49-F238E27FC236}">
                  <a16:creationId xmlns:a16="http://schemas.microsoft.com/office/drawing/2014/main" id="{1BD33626-C40E-4325-9EDC-E26BEE34205C}"/>
                </a:ext>
              </a:extLst>
            </p:cNvPr>
            <p:cNvSpPr/>
            <p:nvPr/>
          </p:nvSpPr>
          <p:spPr>
            <a:xfrm>
              <a:off x="2048368" y="3026329"/>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lded Corner 54">
              <a:extLst>
                <a:ext uri="{FF2B5EF4-FFF2-40B4-BE49-F238E27FC236}">
                  <a16:creationId xmlns:a16="http://schemas.microsoft.com/office/drawing/2014/main" id="{92BF10FE-5355-46A0-89F5-C2E5004650AF}"/>
                </a:ext>
              </a:extLst>
            </p:cNvPr>
            <p:cNvSpPr/>
            <p:nvPr/>
          </p:nvSpPr>
          <p:spPr>
            <a:xfrm>
              <a:off x="2899214" y="3026329"/>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lded Corner 55">
              <a:extLst>
                <a:ext uri="{FF2B5EF4-FFF2-40B4-BE49-F238E27FC236}">
                  <a16:creationId xmlns:a16="http://schemas.microsoft.com/office/drawing/2014/main" id="{2D41ADC7-61B2-4FA9-A0EB-8216BB0B2143}"/>
                </a:ext>
              </a:extLst>
            </p:cNvPr>
            <p:cNvSpPr/>
            <p:nvPr/>
          </p:nvSpPr>
          <p:spPr>
            <a:xfrm>
              <a:off x="2527793" y="3403841"/>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lded Corner 56">
              <a:extLst>
                <a:ext uri="{FF2B5EF4-FFF2-40B4-BE49-F238E27FC236}">
                  <a16:creationId xmlns:a16="http://schemas.microsoft.com/office/drawing/2014/main" id="{76FCF9FF-2745-4F7D-B422-E8049ED08379}"/>
                </a:ext>
              </a:extLst>
            </p:cNvPr>
            <p:cNvSpPr/>
            <p:nvPr/>
          </p:nvSpPr>
          <p:spPr>
            <a:xfrm>
              <a:off x="2052067" y="3600210"/>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57">
              <a:extLst>
                <a:ext uri="{FF2B5EF4-FFF2-40B4-BE49-F238E27FC236}">
                  <a16:creationId xmlns:a16="http://schemas.microsoft.com/office/drawing/2014/main" id="{3FD84326-46FD-441B-8A81-58198E1D59A6}"/>
                </a:ext>
              </a:extLst>
            </p:cNvPr>
            <p:cNvSpPr/>
            <p:nvPr/>
          </p:nvSpPr>
          <p:spPr>
            <a:xfrm rot="10800000">
              <a:off x="2182265" y="2071688"/>
              <a:ext cx="294115" cy="628650"/>
            </a:xfrm>
            <a:prstGeom prst="upArrow">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87E5479-38BB-4989-84D5-EC9E94BF6931}"/>
                </a:ext>
              </a:extLst>
            </p:cNvPr>
            <p:cNvGrpSpPr/>
            <p:nvPr/>
          </p:nvGrpSpPr>
          <p:grpSpPr>
            <a:xfrm>
              <a:off x="688921" y="4662914"/>
              <a:ext cx="3393945" cy="894924"/>
              <a:chOff x="688921" y="4662914"/>
              <a:chExt cx="3393945" cy="894924"/>
            </a:xfrm>
          </p:grpSpPr>
          <p:sp>
            <p:nvSpPr>
              <p:cNvPr id="22" name="Oval 21">
                <a:extLst>
                  <a:ext uri="{FF2B5EF4-FFF2-40B4-BE49-F238E27FC236}">
                    <a16:creationId xmlns:a16="http://schemas.microsoft.com/office/drawing/2014/main" id="{F838A2E0-E6D5-443F-A0B1-FE88F47F57B0}"/>
                  </a:ext>
                </a:extLst>
              </p:cNvPr>
              <p:cNvSpPr/>
              <p:nvPr/>
            </p:nvSpPr>
            <p:spPr>
              <a:xfrm>
                <a:off x="688921" y="5049773"/>
                <a:ext cx="508065" cy="508065"/>
              </a:xfrm>
              <a:prstGeom prst="ellipse">
                <a:avLst/>
              </a:prstGeom>
              <a:solidFill>
                <a:srgbClr val="FFE0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thread</a:t>
                </a:r>
              </a:p>
            </p:txBody>
          </p:sp>
          <p:sp>
            <p:nvSpPr>
              <p:cNvPr id="23" name="Oval 22">
                <a:extLst>
                  <a:ext uri="{FF2B5EF4-FFF2-40B4-BE49-F238E27FC236}">
                    <a16:creationId xmlns:a16="http://schemas.microsoft.com/office/drawing/2014/main" id="{2966AFB1-2715-49FA-8BEA-F39FDB204A37}"/>
                  </a:ext>
                </a:extLst>
              </p:cNvPr>
              <p:cNvSpPr/>
              <p:nvPr/>
            </p:nvSpPr>
            <p:spPr>
              <a:xfrm>
                <a:off x="1650881" y="5049772"/>
                <a:ext cx="508065" cy="508065"/>
              </a:xfrm>
              <a:prstGeom prst="ellipse">
                <a:avLst/>
              </a:prstGeom>
              <a:solidFill>
                <a:srgbClr val="FFE0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thread</a:t>
                </a:r>
              </a:p>
            </p:txBody>
          </p:sp>
          <p:sp>
            <p:nvSpPr>
              <p:cNvPr id="24" name="Oval 23">
                <a:extLst>
                  <a:ext uri="{FF2B5EF4-FFF2-40B4-BE49-F238E27FC236}">
                    <a16:creationId xmlns:a16="http://schemas.microsoft.com/office/drawing/2014/main" id="{0626F885-DCBC-4BFF-9D85-998B54F204DC}"/>
                  </a:ext>
                </a:extLst>
              </p:cNvPr>
              <p:cNvSpPr/>
              <p:nvPr/>
            </p:nvSpPr>
            <p:spPr>
              <a:xfrm>
                <a:off x="3574801" y="5049770"/>
                <a:ext cx="508065" cy="508065"/>
              </a:xfrm>
              <a:prstGeom prst="ellipse">
                <a:avLst/>
              </a:prstGeom>
              <a:solidFill>
                <a:srgbClr val="FFE0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thread</a:t>
                </a:r>
              </a:p>
            </p:txBody>
          </p:sp>
          <p:sp>
            <p:nvSpPr>
              <p:cNvPr id="25" name="TextBox 24">
                <a:extLst>
                  <a:ext uri="{FF2B5EF4-FFF2-40B4-BE49-F238E27FC236}">
                    <a16:creationId xmlns:a16="http://schemas.microsoft.com/office/drawing/2014/main" id="{1438DF43-2C37-4210-B392-F7CB46EF6719}"/>
                  </a:ext>
                </a:extLst>
              </p:cNvPr>
              <p:cNvSpPr txBox="1"/>
              <p:nvPr/>
            </p:nvSpPr>
            <p:spPr>
              <a:xfrm>
                <a:off x="2466764" y="4662914"/>
                <a:ext cx="603050" cy="830997"/>
              </a:xfrm>
              <a:prstGeom prst="rect">
                <a:avLst/>
              </a:prstGeom>
              <a:noFill/>
            </p:spPr>
            <p:txBody>
              <a:bodyPr wrap="none" rtlCol="0">
                <a:spAutoFit/>
              </a:bodyPr>
              <a:lstStyle/>
              <a:p>
                <a:r>
                  <a:rPr lang="en-US" sz="4800" dirty="0">
                    <a:latin typeface="+mj-lt"/>
                  </a:rPr>
                  <a:t>…</a:t>
                </a:r>
              </a:p>
            </p:txBody>
          </p:sp>
        </p:grpSp>
        <p:sp>
          <p:nvSpPr>
            <p:cNvPr id="17" name="Up-Down Arrow 64">
              <a:extLst>
                <a:ext uri="{FF2B5EF4-FFF2-40B4-BE49-F238E27FC236}">
                  <a16:creationId xmlns:a16="http://schemas.microsoft.com/office/drawing/2014/main" id="{17AC2EAD-9B7C-4103-8E1E-AEE0ECC31147}"/>
                </a:ext>
              </a:extLst>
            </p:cNvPr>
            <p:cNvSpPr/>
            <p:nvPr/>
          </p:nvSpPr>
          <p:spPr>
            <a:xfrm rot="2289593">
              <a:off x="1165971" y="4318144"/>
              <a:ext cx="273707" cy="602458"/>
            </a:xfrm>
            <a:prstGeom prst="upDownArrow">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Down Arrow 65">
              <a:extLst>
                <a:ext uri="{FF2B5EF4-FFF2-40B4-BE49-F238E27FC236}">
                  <a16:creationId xmlns:a16="http://schemas.microsoft.com/office/drawing/2014/main" id="{80289209-C700-4CE1-98BD-93FAEBD16FAC}"/>
                </a:ext>
              </a:extLst>
            </p:cNvPr>
            <p:cNvSpPr/>
            <p:nvPr/>
          </p:nvSpPr>
          <p:spPr>
            <a:xfrm rot="878003">
              <a:off x="1919305" y="4339170"/>
              <a:ext cx="273707" cy="602458"/>
            </a:xfrm>
            <a:prstGeom prst="upDownArrow">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Down Arrow 66">
              <a:extLst>
                <a:ext uri="{FF2B5EF4-FFF2-40B4-BE49-F238E27FC236}">
                  <a16:creationId xmlns:a16="http://schemas.microsoft.com/office/drawing/2014/main" id="{FB251A10-67FE-44BC-B65D-36B4C2B7EC33}"/>
                </a:ext>
              </a:extLst>
            </p:cNvPr>
            <p:cNvSpPr/>
            <p:nvPr/>
          </p:nvSpPr>
          <p:spPr>
            <a:xfrm rot="19267178">
              <a:off x="3358730" y="4319156"/>
              <a:ext cx="273707" cy="602458"/>
            </a:xfrm>
            <a:prstGeom prst="upDownArrow">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Box 16">
              <a:extLst>
                <a:ext uri="{FF2B5EF4-FFF2-40B4-BE49-F238E27FC236}">
                  <a16:creationId xmlns:a16="http://schemas.microsoft.com/office/drawing/2014/main" id="{1C88A1C0-3DFE-4248-8BEE-4CDA67654CD4}"/>
                </a:ext>
              </a:extLst>
            </p:cNvPr>
            <p:cNvSpPr txBox="1">
              <a:spLocks noChangeArrowheads="1"/>
            </p:cNvSpPr>
            <p:nvPr/>
          </p:nvSpPr>
          <p:spPr bwMode="auto">
            <a:xfrm>
              <a:off x="2569216" y="1582541"/>
              <a:ext cx="200426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2000" b="1" dirty="0">
                  <a:latin typeface="Arial" panose="020B0604020202020204" pitchFamily="34" charset="0"/>
                </a:rPr>
                <a:t>Task generator</a:t>
              </a:r>
            </a:p>
          </p:txBody>
        </p:sp>
        <p:sp>
          <p:nvSpPr>
            <p:cNvPr id="21" name="Text Box 16">
              <a:extLst>
                <a:ext uri="{FF2B5EF4-FFF2-40B4-BE49-F238E27FC236}">
                  <a16:creationId xmlns:a16="http://schemas.microsoft.com/office/drawing/2014/main" id="{2191C7DA-7E2C-4017-8B10-AF58C258CA99}"/>
                </a:ext>
              </a:extLst>
            </p:cNvPr>
            <p:cNvSpPr txBox="1">
              <a:spLocks noChangeArrowheads="1"/>
            </p:cNvSpPr>
            <p:nvPr/>
          </p:nvSpPr>
          <p:spPr bwMode="auto">
            <a:xfrm>
              <a:off x="1405249" y="5721599"/>
              <a:ext cx="189507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2000" b="1" dirty="0">
                  <a:latin typeface="Arial" panose="020B0604020202020204" pitchFamily="34" charset="0"/>
                </a:rPr>
                <a:t>Execute tasks</a:t>
              </a:r>
            </a:p>
          </p:txBody>
        </p:sp>
      </p:grpSp>
      <p:grpSp>
        <p:nvGrpSpPr>
          <p:cNvPr id="26" name="Group 25">
            <a:extLst>
              <a:ext uri="{FF2B5EF4-FFF2-40B4-BE49-F238E27FC236}">
                <a16:creationId xmlns:a16="http://schemas.microsoft.com/office/drawing/2014/main" id="{95904E27-158D-4CD0-A7A0-F847408E1D71}"/>
              </a:ext>
            </a:extLst>
          </p:cNvPr>
          <p:cNvGrpSpPr/>
          <p:nvPr/>
        </p:nvGrpSpPr>
        <p:grpSpPr>
          <a:xfrm>
            <a:off x="8696431" y="1657504"/>
            <a:ext cx="3440359" cy="519966"/>
            <a:chOff x="2455853" y="1457053"/>
            <a:chExt cx="3440359" cy="519966"/>
          </a:xfrm>
        </p:grpSpPr>
        <p:sp>
          <p:nvSpPr>
            <p:cNvPr id="27" name="Text Box 16">
              <a:extLst>
                <a:ext uri="{FF2B5EF4-FFF2-40B4-BE49-F238E27FC236}">
                  <a16:creationId xmlns:a16="http://schemas.microsoft.com/office/drawing/2014/main" id="{F123E65F-9CA5-4708-B604-8181DC1A65EA}"/>
                </a:ext>
              </a:extLst>
            </p:cNvPr>
            <p:cNvSpPr txBox="1">
              <a:spLocks noChangeArrowheads="1"/>
            </p:cNvSpPr>
            <p:nvPr/>
          </p:nvSpPr>
          <p:spPr bwMode="auto">
            <a:xfrm>
              <a:off x="4015568" y="1457053"/>
              <a:ext cx="188064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2000" b="1" dirty="0">
                  <a:solidFill>
                    <a:srgbClr val="C00000"/>
                  </a:solidFill>
                  <a:latin typeface="Arial" panose="020B0604020202020204" pitchFamily="34" charset="0"/>
                </a:rPr>
                <a:t>Happens fast!</a:t>
              </a:r>
            </a:p>
          </p:txBody>
        </p:sp>
        <p:cxnSp>
          <p:nvCxnSpPr>
            <p:cNvPr id="28" name="Curved Connector 71">
              <a:extLst>
                <a:ext uri="{FF2B5EF4-FFF2-40B4-BE49-F238E27FC236}">
                  <a16:creationId xmlns:a16="http://schemas.microsoft.com/office/drawing/2014/main" id="{BD529DD9-7186-4E15-8B89-DF4429FAF4A1}"/>
                </a:ext>
              </a:extLst>
            </p:cNvPr>
            <p:cNvCxnSpPr>
              <a:cxnSpLocks/>
              <a:stCxn id="27" idx="2"/>
            </p:cNvCxnSpPr>
            <p:nvPr/>
          </p:nvCxnSpPr>
          <p:spPr>
            <a:xfrm rot="5400000">
              <a:off x="3645943" y="667072"/>
              <a:ext cx="119857" cy="2500038"/>
            </a:xfrm>
            <a:prstGeom prst="curvedConnector2">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 name="Folded Corner 45">
            <a:extLst>
              <a:ext uri="{FF2B5EF4-FFF2-40B4-BE49-F238E27FC236}">
                <a16:creationId xmlns:a16="http://schemas.microsoft.com/office/drawing/2014/main" id="{F2C661C3-7D71-47FA-ADC3-3552B6BEA29F}"/>
              </a:ext>
            </a:extLst>
          </p:cNvPr>
          <p:cNvSpPr/>
          <p:nvPr/>
        </p:nvSpPr>
        <p:spPr>
          <a:xfrm>
            <a:off x="8479072" y="2048057"/>
            <a:ext cx="221156" cy="247890"/>
          </a:xfrm>
          <a:prstGeom prst="foldedCorner">
            <a:avLst/>
          </a:prstGeom>
          <a:solidFill>
            <a:srgbClr val="99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05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GB" altLang="en-US" dirty="0"/>
              <a:t>Load Imbalance</a:t>
            </a:r>
          </a:p>
        </p:txBody>
      </p:sp>
      <p:sp>
        <p:nvSpPr>
          <p:cNvPr id="206851" name="Rectangle 3"/>
          <p:cNvSpPr>
            <a:spLocks noGrp="1" noChangeArrowheads="1"/>
          </p:cNvSpPr>
          <p:nvPr>
            <p:ph idx="1"/>
          </p:nvPr>
        </p:nvSpPr>
        <p:spPr/>
        <p:txBody>
          <a:bodyPr/>
          <a:lstStyle/>
          <a:p>
            <a:endParaRPr lang="en-GB" altLang="en-US" sz="2000" dirty="0"/>
          </a:p>
          <a:p>
            <a:r>
              <a:rPr lang="en-GB" altLang="en-US" sz="2000" dirty="0"/>
              <a:t>Load imbalance: one thread gets too much work, </a:t>
            </a:r>
            <a:r>
              <a:rPr lang="en-GB" altLang="en-US" sz="2000" dirty="0" smtClean="0"/>
              <a:t>while the </a:t>
            </a:r>
            <a:r>
              <a:rPr lang="en-GB" altLang="en-US" sz="2000" dirty="0"/>
              <a:t>others idle waiting for it</a:t>
            </a:r>
          </a:p>
          <a:p>
            <a:pPr lvl="1"/>
            <a:r>
              <a:rPr lang="en-GB" altLang="en-US" sz="1800" dirty="0"/>
              <a:t>Can arise from both communication and computation</a:t>
            </a:r>
          </a:p>
          <a:p>
            <a:endParaRPr lang="en-GB" altLang="en-US" sz="2000" dirty="0"/>
          </a:p>
          <a:p>
            <a:endParaRPr lang="en-GB" altLang="en-US" sz="2000" dirty="0"/>
          </a:p>
          <a:p>
            <a:r>
              <a:rPr lang="en-GB" altLang="en-US" sz="2000" dirty="0"/>
              <a:t>Happen most often in conjunction with </a:t>
            </a:r>
            <a:r>
              <a:rPr lang="en-GB" altLang="en-US" sz="2000" dirty="0">
                <a:solidFill>
                  <a:srgbClr val="0070C0"/>
                </a:solidFill>
                <a:latin typeface="Consolas" panose="020B0609020204030204" pitchFamily="49" charset="0"/>
              </a:rPr>
              <a:t>for</a:t>
            </a:r>
            <a:r>
              <a:rPr lang="en-GB" altLang="en-US" sz="2000" dirty="0"/>
              <a:t> loops; worth experimenting with different scheduling options</a:t>
            </a:r>
          </a:p>
          <a:p>
            <a:pPr lvl="1"/>
            <a:r>
              <a:rPr lang="en-GB" altLang="en-US" sz="1800" dirty="0"/>
              <a:t>Can use </a:t>
            </a:r>
            <a:r>
              <a:rPr lang="en-GB" altLang="en-US" sz="1800" dirty="0">
                <a:solidFill>
                  <a:srgbClr val="0070C0"/>
                </a:solidFill>
                <a:latin typeface="Courier New" panose="02070309020205020404" pitchFamily="49" charset="0"/>
                <a:cs typeface="Courier New" panose="02070309020205020404" pitchFamily="49" charset="0"/>
              </a:rPr>
              <a:t>schedule(runtime)</a:t>
            </a:r>
            <a:endParaRPr lang="en-GB" altLang="en-US" sz="1800" dirty="0">
              <a:latin typeface="Courier New" panose="02070309020205020404" pitchFamily="49" charset="0"/>
              <a:cs typeface="Courier New" panose="02070309020205020404" pitchFamily="49" charset="0"/>
            </a:endParaRPr>
          </a:p>
          <a:p>
            <a:pPr lvl="2"/>
            <a:r>
              <a:rPr lang="en-GB" altLang="en-US" sz="1500" dirty="0"/>
              <a:t>Helps with experimentation, no need to recompile</a:t>
            </a:r>
          </a:p>
          <a:p>
            <a:pPr lvl="2"/>
            <a:r>
              <a:rPr lang="en-GB" altLang="en-US" sz="1500" dirty="0"/>
              <a:t>Example: </a:t>
            </a:r>
            <a:r>
              <a:rPr lang="en-US" altLang="en-US" sz="1500" dirty="0" err="1">
                <a:latin typeface="Consolas" panose="020B0609020204030204" pitchFamily="49" charset="0"/>
              </a:rPr>
              <a:t>setenv</a:t>
            </a:r>
            <a:r>
              <a:rPr lang="en-US" altLang="en-US" sz="1500" dirty="0">
                <a:latin typeface="Consolas" panose="020B0609020204030204" pitchFamily="49" charset="0"/>
              </a:rPr>
              <a:t> OMP_SCHEDULE “dynamic,5”</a:t>
            </a:r>
            <a:endParaRPr lang="en-GB" altLang="en-US" sz="1500" dirty="0">
              <a:latin typeface="Consolas" panose="020B0609020204030204" pitchFamily="49" charset="0"/>
            </a:endParaRPr>
          </a:p>
          <a:p>
            <a:endParaRPr lang="en-GB" altLang="en-US" sz="2000" dirty="0"/>
          </a:p>
          <a:p>
            <a:endParaRPr lang="en-GB" altLang="en-US" sz="2000" dirty="0"/>
          </a:p>
          <a:p>
            <a:r>
              <a:rPr lang="en-GB" altLang="en-US" sz="2000" dirty="0"/>
              <a:t>If no available scheduling appropriate, contemplate taking the load balancing problem in your hands</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30</a:t>
            </a:fld>
            <a:endParaRPr lang="en-US" altLang="en-US"/>
          </a:p>
        </p:txBody>
      </p:sp>
      <p:sp>
        <p:nvSpPr>
          <p:cNvPr id="6" name="Rectangle 5"/>
          <p:cNvSpPr/>
          <p:nvPr/>
        </p:nvSpPr>
        <p:spPr>
          <a:xfrm>
            <a:off x="59902" y="6642556"/>
            <a:ext cx="792205" cy="215444"/>
          </a:xfrm>
          <a:prstGeom prst="rect">
            <a:avLst/>
          </a:prstGeom>
        </p:spPr>
        <p:txBody>
          <a:bodyPr wrap="none">
            <a:spAutoFit/>
          </a:bodyPr>
          <a:lstStyle/>
          <a:p>
            <a:r>
              <a:rPr lang="en-US" sz="800" dirty="0">
                <a:latin typeface="Arial" panose="020B0604020202020204" pitchFamily="34" charset="0"/>
              </a:rPr>
              <a:t>[Alan Real]→</a:t>
            </a:r>
          </a:p>
        </p:txBody>
      </p:sp>
    </p:spTree>
    <p:extLst>
      <p:ext uri="{BB962C8B-B14F-4D97-AF65-F5344CB8AC3E}">
        <p14:creationId xmlns:p14="http://schemas.microsoft.com/office/powerpoint/2010/main" val="2380961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GB" altLang="en-US" dirty="0"/>
              <a:t>Synchronisation</a:t>
            </a:r>
          </a:p>
        </p:txBody>
      </p:sp>
      <p:sp>
        <p:nvSpPr>
          <p:cNvPr id="208899" name="Rectangle 3"/>
          <p:cNvSpPr>
            <a:spLocks noGrp="1" noChangeArrowheads="1"/>
          </p:cNvSpPr>
          <p:nvPr>
            <p:ph type="body" idx="1"/>
          </p:nvPr>
        </p:nvSpPr>
        <p:spPr/>
        <p:txBody>
          <a:bodyPr/>
          <a:lstStyle/>
          <a:p>
            <a:endParaRPr lang="en-GB" altLang="en-US" sz="2000" dirty="0"/>
          </a:p>
          <a:p>
            <a:r>
              <a:rPr lang="en-GB" altLang="en-US" sz="2000" dirty="0"/>
              <a:t>Barriers can be very expensive</a:t>
            </a:r>
          </a:p>
          <a:p>
            <a:pPr lvl="1"/>
            <a:r>
              <a:rPr lang="en-GB" altLang="en-US" sz="1800" dirty="0"/>
              <a:t>Typically 1000s cycles to synchronise</a:t>
            </a:r>
          </a:p>
          <a:p>
            <a:pPr lvl="1"/>
            <a:endParaRPr lang="en-GB" altLang="en-US" sz="1800" dirty="0"/>
          </a:p>
          <a:p>
            <a:endParaRPr lang="en-GB" altLang="en-US" sz="2000" dirty="0"/>
          </a:p>
          <a:p>
            <a:r>
              <a:rPr lang="en-GB" altLang="en-US" sz="2000" dirty="0"/>
              <a:t>Avoid barriers via:</a:t>
            </a:r>
          </a:p>
          <a:p>
            <a:pPr lvl="1"/>
            <a:r>
              <a:rPr lang="en-GB" altLang="en-US" sz="1800" b="1" dirty="0"/>
              <a:t>Careful</a:t>
            </a:r>
            <a:r>
              <a:rPr lang="en-GB" altLang="en-US" sz="1800" dirty="0"/>
              <a:t> use of the </a:t>
            </a:r>
            <a:r>
              <a:rPr lang="en-GB" altLang="en-US" sz="1800" dirty="0" err="1">
                <a:solidFill>
                  <a:srgbClr val="0070C0"/>
                </a:solidFill>
                <a:latin typeface="Consolas" panose="020B0609020204030204" pitchFamily="49" charset="0"/>
                <a:cs typeface="Courier New" panose="02070309020205020404" pitchFamily="49" charset="0"/>
              </a:rPr>
              <a:t>nowait</a:t>
            </a:r>
            <a:r>
              <a:rPr lang="en-GB" altLang="en-US" sz="1800" dirty="0"/>
              <a:t> clause</a:t>
            </a:r>
          </a:p>
          <a:p>
            <a:pPr lvl="1"/>
            <a:r>
              <a:rPr lang="en-GB" altLang="en-US" sz="1800" dirty="0"/>
              <a:t>Parallelize at the outermost level possible</a:t>
            </a:r>
          </a:p>
          <a:p>
            <a:pPr lvl="2"/>
            <a:r>
              <a:rPr lang="en-GB" altLang="en-US" sz="1600" dirty="0"/>
              <a:t>May require re-ordering of loops +/ indexes</a:t>
            </a:r>
          </a:p>
          <a:p>
            <a:pPr lvl="1"/>
            <a:r>
              <a:rPr lang="en-GB" altLang="en-US" sz="1800" dirty="0"/>
              <a:t>Use of </a:t>
            </a:r>
            <a:r>
              <a:rPr lang="en-GB" altLang="en-US" sz="1800" dirty="0">
                <a:solidFill>
                  <a:srgbClr val="0070C0"/>
                </a:solidFill>
                <a:latin typeface="Consolas" panose="020B0609020204030204" pitchFamily="49" charset="0"/>
                <a:cs typeface="Courier New" panose="02070309020205020404" pitchFamily="49" charset="0"/>
              </a:rPr>
              <a:t>critical</a:t>
            </a:r>
            <a:r>
              <a:rPr lang="en-GB" altLang="en-US" sz="1800" dirty="0"/>
              <a:t> / </a:t>
            </a:r>
            <a:r>
              <a:rPr lang="en-GB" altLang="en-US" sz="1800" dirty="0">
                <a:solidFill>
                  <a:srgbClr val="0070C0"/>
                </a:solidFill>
                <a:latin typeface="Consolas" panose="020B0609020204030204" pitchFamily="49" charset="0"/>
                <a:cs typeface="Courier New" panose="02070309020205020404" pitchFamily="49" charset="0"/>
              </a:rPr>
              <a:t>atomic</a:t>
            </a:r>
            <a:r>
              <a:rPr lang="en-GB" altLang="en-US" sz="1800" dirty="0"/>
              <a:t> routines may impact performance</a:t>
            </a:r>
          </a:p>
          <a:p>
            <a:pPr marL="344487" lvl="1" indent="0">
              <a:buNone/>
            </a:pPr>
            <a:endParaRPr lang="en-GB" altLang="en-US" sz="18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31</a:t>
            </a:fld>
            <a:endParaRPr lang="en-US" altLang="en-US"/>
          </a:p>
        </p:txBody>
      </p:sp>
      <p:sp>
        <p:nvSpPr>
          <p:cNvPr id="6" name="Rectangle 5"/>
          <p:cNvSpPr/>
          <p:nvPr/>
        </p:nvSpPr>
        <p:spPr>
          <a:xfrm>
            <a:off x="79461" y="6575370"/>
            <a:ext cx="792205" cy="215444"/>
          </a:xfrm>
          <a:prstGeom prst="rect">
            <a:avLst/>
          </a:prstGeom>
        </p:spPr>
        <p:txBody>
          <a:bodyPr wrap="none">
            <a:spAutoFit/>
          </a:bodyPr>
          <a:lstStyle/>
          <a:p>
            <a:r>
              <a:rPr lang="en-US" sz="800" dirty="0">
                <a:latin typeface="Arial" panose="020B0604020202020204" pitchFamily="34" charset="0"/>
              </a:rPr>
              <a:t>[Alan Real]→</a:t>
            </a:r>
          </a:p>
        </p:txBody>
      </p:sp>
    </p:spTree>
    <p:extLst>
      <p:ext uri="{BB962C8B-B14F-4D97-AF65-F5344CB8AC3E}">
        <p14:creationId xmlns:p14="http://schemas.microsoft.com/office/powerpoint/2010/main" val="33460481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AC11CFD-1152-4C49-9D82-7A5389F82E66}"/>
              </a:ext>
            </a:extLst>
          </p:cNvPr>
          <p:cNvSpPr>
            <a:spLocks noGrp="1"/>
          </p:cNvSpPr>
          <p:nvPr>
            <p:ph type="title"/>
          </p:nvPr>
        </p:nvSpPr>
        <p:spPr/>
        <p:txBody>
          <a:bodyPr/>
          <a:lstStyle/>
          <a:p>
            <a:r>
              <a:rPr lang="en-US" dirty="0"/>
              <a:t>Quiz: Parallelization of the outer loop &amp; synchronization???</a:t>
            </a:r>
          </a:p>
        </p:txBody>
      </p:sp>
      <p:sp>
        <p:nvSpPr>
          <p:cNvPr id="9" name="Content Placeholder 8">
            <a:extLst>
              <a:ext uri="{FF2B5EF4-FFF2-40B4-BE49-F238E27FC236}">
                <a16:creationId xmlns:a16="http://schemas.microsoft.com/office/drawing/2014/main" id="{7B4A44D5-DE8D-45AE-ACBA-98CBDAF43D24}"/>
              </a:ext>
            </a:extLst>
          </p:cNvPr>
          <p:cNvSpPr>
            <a:spLocks noGrp="1"/>
          </p:cNvSpPr>
          <p:nvPr>
            <p:ph sz="half" idx="1"/>
          </p:nvPr>
        </p:nvSpPr>
        <p:spPr/>
        <p:txBody>
          <a:bodyPr>
            <a:normAutofit/>
          </a:bodyPr>
          <a:lstStyle/>
          <a:p>
            <a:pPr lvl="1"/>
            <a:endParaRPr lang="en-US" dirty="0"/>
          </a:p>
          <a:p>
            <a:r>
              <a:rPr lang="en-US" dirty="0"/>
              <a:t>How come parallelization of outer loop (instead of inner loop) will be more advantageous given OpenMP implicit synchronization at end of parallel region?</a:t>
            </a:r>
          </a:p>
          <a:p>
            <a:endParaRPr lang="en-US" dirty="0"/>
          </a:p>
          <a:p>
            <a:endParaRPr lang="en-US" dirty="0"/>
          </a:p>
          <a:p>
            <a:r>
              <a:rPr lang="en-US" dirty="0"/>
              <a:t>NOTE: code at right goes one step further and collapse two loops into one</a:t>
            </a:r>
          </a:p>
          <a:p>
            <a:pPr lvl="1"/>
            <a:r>
              <a:rPr lang="en-US" dirty="0"/>
              <a:t>There is no “outer loop” anymore</a:t>
            </a:r>
          </a:p>
          <a:p>
            <a:pPr lvl="1"/>
            <a:r>
              <a:rPr lang="en-US" dirty="0"/>
              <a:t>You must make sure there is no data dependencies when you ask for this collapse</a:t>
            </a:r>
          </a:p>
        </p:txBody>
      </p:sp>
      <p:sp>
        <p:nvSpPr>
          <p:cNvPr id="4" name="Slide Number Placeholder 3">
            <a:extLst>
              <a:ext uri="{FF2B5EF4-FFF2-40B4-BE49-F238E27FC236}">
                <a16:creationId xmlns:a16="http://schemas.microsoft.com/office/drawing/2014/main" id="{5E358A10-6E89-406E-9610-8637F69139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8EADC4A-9DE2-451C-ABED-FF2FEE622E39}"/>
              </a:ext>
            </a:extLst>
          </p:cNvPr>
          <p:cNvSpPr/>
          <p:nvPr/>
        </p:nvSpPr>
        <p:spPr>
          <a:xfrm>
            <a:off x="6306840" y="1415683"/>
            <a:ext cx="5421984" cy="2062103"/>
          </a:xfrm>
          <a:prstGeom prst="rect">
            <a:avLst/>
          </a:prstGeom>
          <a:solidFill>
            <a:schemeClr val="bg1">
              <a:lumMod val="95000"/>
            </a:schemeClr>
          </a:solidFill>
        </p:spPr>
        <p:txBody>
          <a:bodyPr wrap="square">
            <a:spAutoFit/>
          </a:bodyPr>
          <a:lstStyle/>
          <a:p>
            <a:r>
              <a:rPr lang="en-US" sz="1600" dirty="0">
                <a:solidFill>
                  <a:srgbClr val="808080"/>
                </a:solidFill>
                <a:latin typeface="Consolas" panose="020B0609020204030204" pitchFamily="49" charset="0"/>
              </a:rPr>
              <a:t>#pragma</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omp</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parallel</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endParaRPr lang="en-US" sz="1600" dirty="0">
              <a:solidFill>
                <a:srgbClr val="000000"/>
              </a:solidFill>
              <a:latin typeface="Consolas" panose="020B0609020204030204" pitchFamily="49" charset="0"/>
            </a:endParaRPr>
          </a:p>
          <a:p>
            <a:r>
              <a:rPr lang="nn-NO" sz="1600" dirty="0">
                <a:solidFill>
                  <a:srgbClr val="0000FF"/>
                </a:solidFill>
                <a:latin typeface="Consolas" panose="020B0609020204030204" pitchFamily="49" charset="0"/>
              </a:rPr>
              <a:t>for</a:t>
            </a:r>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int</a:t>
            </a:r>
            <a:r>
              <a:rPr lang="nn-NO" sz="1600" dirty="0">
                <a:solidFill>
                  <a:srgbClr val="000000"/>
                </a:solidFill>
                <a:latin typeface="Consolas" panose="020B0609020204030204" pitchFamily="49" charset="0"/>
              </a:rPr>
              <a:t> i = 0; i &lt; N; i++)</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j = 0; j &lt; M; </a:t>
            </a:r>
            <a:r>
              <a:rPr lang="en-US" sz="1600" dirty="0" err="1">
                <a:solidFill>
                  <a:srgbClr val="000000"/>
                </a:solidFill>
                <a:latin typeface="Consolas" panose="020B0609020204030204" pitchFamily="49" charset="0"/>
              </a:rPr>
              <a:t>j++</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//do something here, based on i and j.</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4000" dirty="0"/>
          </a:p>
        </p:txBody>
      </p:sp>
      <p:sp>
        <p:nvSpPr>
          <p:cNvPr id="10" name="Rectangle 9">
            <a:extLst>
              <a:ext uri="{FF2B5EF4-FFF2-40B4-BE49-F238E27FC236}">
                <a16:creationId xmlns:a16="http://schemas.microsoft.com/office/drawing/2014/main" id="{4E04FDC2-E4AC-4F0C-B596-03AB3F5F37B1}"/>
              </a:ext>
            </a:extLst>
          </p:cNvPr>
          <p:cNvSpPr/>
          <p:nvPr/>
        </p:nvSpPr>
        <p:spPr>
          <a:xfrm>
            <a:off x="6306840" y="4041743"/>
            <a:ext cx="5421984" cy="2308324"/>
          </a:xfrm>
          <a:prstGeom prst="rect">
            <a:avLst/>
          </a:prstGeom>
          <a:solidFill>
            <a:schemeClr val="bg1">
              <a:lumMod val="95000"/>
            </a:schemeClr>
          </a:solidFill>
        </p:spPr>
        <p:txBody>
          <a:bodyPr wrap="square">
            <a:spAutoFit/>
          </a:bodyPr>
          <a:lstStyle/>
          <a:p>
            <a:r>
              <a:rPr lang="en-US" sz="1600" dirty="0">
                <a:solidFill>
                  <a:srgbClr val="808080"/>
                </a:solidFill>
                <a:latin typeface="Consolas" panose="020B0609020204030204" pitchFamily="49" charset="0"/>
              </a:rPr>
              <a:t>#pragma</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omp</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parallel</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collapse</a:t>
            </a:r>
            <a:r>
              <a:rPr lang="en-US" sz="1600" dirty="0">
                <a:solidFill>
                  <a:srgbClr val="000000"/>
                </a:solidFill>
                <a:latin typeface="Consolas" panose="020B0609020204030204" pitchFamily="49" charset="0"/>
              </a:rPr>
              <a:t>(2)</a:t>
            </a:r>
          </a:p>
          <a:p>
            <a:r>
              <a:rPr lang="nn-NO" sz="1600" dirty="0">
                <a:solidFill>
                  <a:srgbClr val="0000FF"/>
                </a:solidFill>
                <a:latin typeface="Consolas" panose="020B0609020204030204" pitchFamily="49" charset="0"/>
              </a:rPr>
              <a:t>for</a:t>
            </a:r>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int</a:t>
            </a:r>
            <a:r>
              <a:rPr lang="nn-NO" sz="1600" dirty="0">
                <a:solidFill>
                  <a:srgbClr val="000000"/>
                </a:solidFill>
                <a:latin typeface="Consolas" panose="020B0609020204030204" pitchFamily="49" charset="0"/>
              </a:rPr>
              <a:t> i = 0; i &lt; N; i++)</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j = 0; j &lt; M; </a:t>
            </a:r>
            <a:r>
              <a:rPr lang="en-US" sz="1600" dirty="0" err="1">
                <a:solidFill>
                  <a:srgbClr val="000000"/>
                </a:solidFill>
                <a:latin typeface="Consolas" panose="020B0609020204030204" pitchFamily="49" charset="0"/>
              </a:rPr>
              <a:t>j++</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//do something here, based on i and j.</a:t>
            </a: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//must have no data dependency</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4000" dirty="0"/>
          </a:p>
        </p:txBody>
      </p:sp>
    </p:spTree>
    <p:extLst>
      <p:ext uri="{BB962C8B-B14F-4D97-AF65-F5344CB8AC3E}">
        <p14:creationId xmlns:p14="http://schemas.microsoft.com/office/powerpoint/2010/main" val="129156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GB" altLang="en-US" dirty="0"/>
              <a:t>Compiler (non)-optimization</a:t>
            </a:r>
          </a:p>
        </p:txBody>
      </p:sp>
      <p:sp>
        <p:nvSpPr>
          <p:cNvPr id="208899" name="Rectangle 3"/>
          <p:cNvSpPr>
            <a:spLocks noGrp="1" noChangeArrowheads="1"/>
          </p:cNvSpPr>
          <p:nvPr>
            <p:ph idx="1"/>
          </p:nvPr>
        </p:nvSpPr>
        <p:spPr/>
        <p:txBody>
          <a:bodyPr/>
          <a:lstStyle/>
          <a:p>
            <a:endParaRPr lang="en-GB" altLang="en-US" sz="2000" dirty="0"/>
          </a:p>
          <a:p>
            <a:endParaRPr lang="en-GB" altLang="en-US" sz="2000" dirty="0"/>
          </a:p>
          <a:p>
            <a:r>
              <a:rPr lang="en-GB" altLang="en-US" sz="2000" dirty="0"/>
              <a:t>Sometimes the addition of parallel directives can prevent the compiler from performing sequential optimization</a:t>
            </a:r>
          </a:p>
          <a:p>
            <a:endParaRPr lang="en-GB" altLang="en-US" sz="2000" dirty="0"/>
          </a:p>
          <a:p>
            <a:endParaRPr lang="en-GB" altLang="en-US" sz="2000" dirty="0"/>
          </a:p>
          <a:p>
            <a:r>
              <a:rPr lang="en-GB" altLang="en-US" sz="2000" dirty="0"/>
              <a:t>Symptoms:</a:t>
            </a:r>
          </a:p>
          <a:p>
            <a:pPr lvl="1"/>
            <a:r>
              <a:rPr lang="en-GB" altLang="en-US" sz="1800" dirty="0"/>
              <a:t>Parallel code running with 1 thread has longer execution and higher instruction count than sequential code</a:t>
            </a:r>
          </a:p>
          <a:p>
            <a:endParaRPr lang="en-GB" altLang="en-US" sz="2200" dirty="0"/>
          </a:p>
          <a:p>
            <a:endParaRPr lang="en-GB" altLang="en-US" sz="2200" dirty="0"/>
          </a:p>
          <a:p>
            <a:r>
              <a:rPr lang="en-GB" altLang="en-US" sz="2000" dirty="0"/>
              <a:t>Sometimes, it really helps to make shared data private and local to a function</a:t>
            </a:r>
            <a:endParaRPr lang="en-GB" altLang="en-US" sz="1800" dirty="0"/>
          </a:p>
          <a:p>
            <a:pPr marL="344487" lvl="1" indent="0">
              <a:buNone/>
            </a:pPr>
            <a:endParaRPr lang="en-GB" altLang="en-US" sz="18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33</a:t>
            </a:fld>
            <a:endParaRPr lang="en-US" altLang="en-US"/>
          </a:p>
        </p:txBody>
      </p:sp>
      <p:sp>
        <p:nvSpPr>
          <p:cNvPr id="6" name="Rectangle 5"/>
          <p:cNvSpPr/>
          <p:nvPr/>
        </p:nvSpPr>
        <p:spPr>
          <a:xfrm>
            <a:off x="147344" y="6612314"/>
            <a:ext cx="792205" cy="215444"/>
          </a:xfrm>
          <a:prstGeom prst="rect">
            <a:avLst/>
          </a:prstGeom>
        </p:spPr>
        <p:txBody>
          <a:bodyPr wrap="none">
            <a:spAutoFit/>
          </a:bodyPr>
          <a:lstStyle/>
          <a:p>
            <a:r>
              <a:rPr lang="en-US" sz="800" dirty="0">
                <a:latin typeface="Arial" panose="020B0604020202020204" pitchFamily="34" charset="0"/>
              </a:rPr>
              <a:t>[Alan Real]→</a:t>
            </a:r>
          </a:p>
        </p:txBody>
      </p:sp>
    </p:spTree>
    <p:extLst>
      <p:ext uri="{BB962C8B-B14F-4D97-AF65-F5344CB8AC3E}">
        <p14:creationId xmlns:p14="http://schemas.microsoft.com/office/powerpoint/2010/main" val="18657007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Attractive </a:t>
            </a:r>
            <a:r>
              <a:rPr lang="en-US" dirty="0"/>
              <a:t>Features of OpenMP</a:t>
            </a:r>
          </a:p>
        </p:txBody>
      </p:sp>
      <p:sp>
        <p:nvSpPr>
          <p:cNvPr id="3" name="Content Placeholder 2"/>
          <p:cNvSpPr>
            <a:spLocks noGrp="1"/>
          </p:cNvSpPr>
          <p:nvPr>
            <p:ph idx="1"/>
          </p:nvPr>
        </p:nvSpPr>
        <p:spPr/>
        <p:txBody>
          <a:bodyPr/>
          <a:lstStyle/>
          <a:p>
            <a:endParaRPr lang="en-US" sz="2000" dirty="0"/>
          </a:p>
          <a:p>
            <a:r>
              <a:rPr lang="en-US" sz="2000" dirty="0"/>
              <a:t>Parallelize small parts of application, one at a time (beginning with most time-critical parts)</a:t>
            </a:r>
          </a:p>
          <a:p>
            <a:pPr lvl="1"/>
            <a:endParaRPr lang="en-US" sz="1800" dirty="0"/>
          </a:p>
          <a:p>
            <a:pPr lvl="1"/>
            <a:endParaRPr lang="en-US" sz="1800" dirty="0"/>
          </a:p>
          <a:p>
            <a:r>
              <a:rPr lang="en-US" sz="2000" dirty="0"/>
              <a:t>Can implement complex algorithms</a:t>
            </a:r>
          </a:p>
          <a:p>
            <a:pPr lvl="1"/>
            <a:endParaRPr lang="en-US" sz="1800" dirty="0"/>
          </a:p>
          <a:p>
            <a:pPr lvl="1"/>
            <a:endParaRPr lang="en-US" sz="1800" dirty="0"/>
          </a:p>
          <a:p>
            <a:r>
              <a:rPr lang="en-US" sz="2000" dirty="0"/>
              <a:t>Code size grows only modestly</a:t>
            </a:r>
          </a:p>
          <a:p>
            <a:pPr lvl="1"/>
            <a:endParaRPr lang="en-US" sz="1800" dirty="0"/>
          </a:p>
          <a:p>
            <a:pPr lvl="1"/>
            <a:endParaRPr lang="en-US" sz="1800" dirty="0"/>
          </a:p>
          <a:p>
            <a:r>
              <a:rPr lang="en-US" sz="2000" dirty="0"/>
              <a:t>Expression of parallelism flows clearly, code is easy to read</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34</a:t>
            </a:fld>
            <a:endParaRPr lang="en-US" altLang="en-US"/>
          </a:p>
        </p:txBody>
      </p:sp>
      <p:sp>
        <p:nvSpPr>
          <p:cNvPr id="5" name="Rectangle 4"/>
          <p:cNvSpPr/>
          <p:nvPr/>
        </p:nvSpPr>
        <p:spPr>
          <a:xfrm>
            <a:off x="0" y="6590759"/>
            <a:ext cx="1311578" cy="200055"/>
          </a:xfrm>
          <a:prstGeom prst="rect">
            <a:avLst/>
          </a:prstGeom>
        </p:spPr>
        <p:txBody>
          <a:bodyPr wrap="none">
            <a:spAutoFit/>
          </a:bodyPr>
          <a:lstStyle/>
          <a:p>
            <a:r>
              <a:rPr lang="en-US" sz="700" dirty="0">
                <a:latin typeface="Arial" panose="020B0604020202020204" pitchFamily="34" charset="0"/>
              </a:rPr>
              <a:t>[Rebecca Hartman-Baker]</a:t>
            </a:r>
            <a:r>
              <a:rPr lang="en-US" sz="700" dirty="0">
                <a:latin typeface="Arial" panose="020B0604020202020204" pitchFamily="34" charset="0"/>
                <a:sym typeface="Symbol"/>
              </a:rPr>
              <a:t></a:t>
            </a:r>
            <a:endParaRPr lang="en-US" sz="700" dirty="0">
              <a:latin typeface="Arial" panose="020B0604020202020204" pitchFamily="34" charset="0"/>
            </a:endParaRPr>
          </a:p>
        </p:txBody>
      </p:sp>
    </p:spTree>
    <p:extLst>
      <p:ext uri="{BB962C8B-B14F-4D97-AF65-F5344CB8AC3E}">
        <p14:creationId xmlns:p14="http://schemas.microsoft.com/office/powerpoint/2010/main" val="10194270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 OpenMP</a:t>
            </a:r>
          </a:p>
        </p:txBody>
      </p:sp>
      <p:sp>
        <p:nvSpPr>
          <p:cNvPr id="3" name="Content Placeholder 2"/>
          <p:cNvSpPr>
            <a:spLocks noGrp="1"/>
          </p:cNvSpPr>
          <p:nvPr>
            <p:ph idx="1"/>
          </p:nvPr>
        </p:nvSpPr>
        <p:spPr/>
        <p:txBody>
          <a:bodyPr>
            <a:normAutofit/>
          </a:bodyPr>
          <a:lstStyle/>
          <a:p>
            <a:endParaRPr lang="en-US" sz="1600" dirty="0"/>
          </a:p>
          <a:p>
            <a:r>
              <a:rPr lang="en-US" sz="1600" dirty="0"/>
              <a:t>Michael Quinn (2003) Parallel Programming in C with MPI and OpenMP</a:t>
            </a:r>
          </a:p>
          <a:p>
            <a:pPr lvl="2"/>
            <a:endParaRPr lang="en-US" sz="900" dirty="0"/>
          </a:p>
          <a:p>
            <a:r>
              <a:rPr lang="en-US" sz="1600" dirty="0"/>
              <a:t>Chapman, Barbara, Gabrielle </a:t>
            </a:r>
            <a:r>
              <a:rPr lang="en-US" sz="1600" dirty="0" err="1"/>
              <a:t>Jost</a:t>
            </a:r>
            <a:r>
              <a:rPr lang="en-US" sz="1600" dirty="0"/>
              <a:t>, and Ruud van der Pas. (2008) Using OpenMP, Cambridge, MA: MIT Press.</a:t>
            </a:r>
          </a:p>
          <a:p>
            <a:pPr lvl="2"/>
            <a:endParaRPr lang="en-US" sz="900" dirty="0"/>
          </a:p>
          <a:p>
            <a:r>
              <a:rPr lang="en-US" sz="1600" dirty="0"/>
              <a:t>Kendall, Ricky A. (2007) Threads R Us, </a:t>
            </a:r>
            <a:r>
              <a:rPr lang="en-US" sz="1600" dirty="0">
                <a:hlinkClick r:id="rId3"/>
              </a:rPr>
              <a:t>http://www.nccs.gov/wp-content/training/scaling_workshop_pdfs/threadsRus.pdf</a:t>
            </a:r>
            <a:r>
              <a:rPr lang="en-US" sz="1600" dirty="0"/>
              <a:t> </a:t>
            </a:r>
          </a:p>
          <a:p>
            <a:pPr lvl="2"/>
            <a:endParaRPr lang="en-US" sz="900" dirty="0"/>
          </a:p>
          <a:p>
            <a:r>
              <a:rPr lang="en-US" sz="1600" dirty="0"/>
              <a:t>Mattson, Tim, and Larry Meadows (2008) SC08 OpenMP “Hands-On” Tutorial, </a:t>
            </a:r>
            <a:r>
              <a:rPr lang="en-US" sz="1600" dirty="0">
                <a:hlinkClick r:id="rId4"/>
              </a:rPr>
              <a:t>http://openmp.org/mp-documents/omp-hands-on-SC08.pdf</a:t>
            </a:r>
            <a:r>
              <a:rPr lang="en-US" sz="1600" dirty="0"/>
              <a:t> </a:t>
            </a:r>
          </a:p>
          <a:p>
            <a:pPr lvl="2"/>
            <a:endParaRPr lang="en-US" sz="900" dirty="0"/>
          </a:p>
          <a:p>
            <a:r>
              <a:rPr lang="en-US" sz="1600" dirty="0"/>
              <a:t>LLNL OpenMP Tutorial, </a:t>
            </a:r>
            <a:r>
              <a:rPr lang="en-US" sz="1600" dirty="0">
                <a:hlinkClick r:id="rId5"/>
              </a:rPr>
              <a:t>https://computing.llnl.gov/tutorials/openMP/</a:t>
            </a:r>
            <a:r>
              <a:rPr lang="en-US" sz="1600" dirty="0"/>
              <a:t> </a:t>
            </a:r>
          </a:p>
          <a:p>
            <a:pPr lvl="2"/>
            <a:endParaRPr lang="en-US" sz="900" dirty="0"/>
          </a:p>
          <a:p>
            <a:r>
              <a:rPr lang="en-US" sz="1600" dirty="0"/>
              <a:t>OpenMP.org, </a:t>
            </a:r>
            <a:r>
              <a:rPr lang="en-US" sz="1600" dirty="0">
                <a:hlinkClick r:id="rId6"/>
              </a:rPr>
              <a:t>http://openmp.org/</a:t>
            </a:r>
            <a:r>
              <a:rPr lang="en-US" sz="1600" dirty="0"/>
              <a:t> </a:t>
            </a:r>
          </a:p>
          <a:p>
            <a:pPr lvl="2"/>
            <a:endParaRPr lang="en-US" sz="900" dirty="0"/>
          </a:p>
          <a:p>
            <a:r>
              <a:rPr lang="en-US" sz="1600" dirty="0"/>
              <a:t>OpenMP 5.0 API Syntax Reference Guide – very nice one-stop shopping:</a:t>
            </a:r>
          </a:p>
          <a:p>
            <a:pPr lvl="1"/>
            <a:r>
              <a:rPr lang="en-US" sz="1400" dirty="0">
                <a:hlinkClick r:id="rId7"/>
              </a:rPr>
              <a:t>https://www.openmp.org/wp-content/uploads/OpenMPRef-5.0-111802-print.pdf</a:t>
            </a:r>
            <a:r>
              <a:rPr lang="en-US" sz="1400" dirty="0"/>
              <a:t>  </a:t>
            </a:r>
          </a:p>
          <a:p>
            <a:pPr lvl="2"/>
            <a:endParaRPr lang="en-US" sz="9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35</a:t>
            </a:fld>
            <a:endParaRPr lang="en-US" altLang="en-US"/>
          </a:p>
        </p:txBody>
      </p:sp>
    </p:spTree>
    <p:extLst>
      <p:ext uri="{BB962C8B-B14F-4D97-AF65-F5344CB8AC3E}">
        <p14:creationId xmlns:p14="http://schemas.microsoft.com/office/powerpoint/2010/main" val="30915757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r>
              <a:rPr lang="en-US" dirty="0"/>
              <a:t>Work Plan, OpenMP</a:t>
            </a:r>
          </a:p>
        </p:txBody>
      </p:sp>
      <p:sp>
        <p:nvSpPr>
          <p:cNvPr id="516099" name="Rectangle 3"/>
          <p:cNvSpPr>
            <a:spLocks noGrp="1" noChangeArrowheads="1"/>
          </p:cNvSpPr>
          <p:nvPr>
            <p:ph idx="1"/>
          </p:nvPr>
        </p:nvSpPr>
        <p:spPr/>
        <p:txBody>
          <a:bodyPr/>
          <a:lstStyle/>
          <a:p>
            <a:r>
              <a:rPr lang="en-US" sz="2800" dirty="0">
                <a:solidFill>
                  <a:schemeClr val="bg1">
                    <a:lumMod val="85000"/>
                  </a:schemeClr>
                </a:solidFill>
              </a:rPr>
              <a:t>What is OpenMP?</a:t>
            </a:r>
          </a:p>
          <a:p>
            <a:pPr lvl="1">
              <a:lnSpc>
                <a:spcPct val="94000"/>
              </a:lnSpc>
              <a:buFont typeface="Wingdings" pitchFamily="2" charset="2"/>
              <a:buNone/>
            </a:pPr>
            <a:r>
              <a:rPr lang="en-US" sz="2400" dirty="0">
                <a:solidFill>
                  <a:schemeClr val="bg1">
                    <a:lumMod val="85000"/>
                  </a:schemeClr>
                </a:solidFill>
              </a:rPr>
              <a:t>Parallel regions</a:t>
            </a:r>
          </a:p>
          <a:p>
            <a:pPr lvl="1">
              <a:lnSpc>
                <a:spcPct val="94000"/>
              </a:lnSpc>
              <a:buFont typeface="Wingdings" pitchFamily="2" charset="2"/>
              <a:buNone/>
            </a:pPr>
            <a:r>
              <a:rPr lang="en-US" sz="2400" dirty="0">
                <a:solidFill>
                  <a:schemeClr val="bg1">
                    <a:lumMod val="85000"/>
                  </a:schemeClr>
                </a:solidFill>
              </a:rPr>
              <a:t>Work sharing – Parallel tasks</a:t>
            </a:r>
          </a:p>
          <a:p>
            <a:pPr lvl="1">
              <a:lnSpc>
                <a:spcPct val="94000"/>
              </a:lnSpc>
              <a:buFont typeface="Wingdings" pitchFamily="2" charset="2"/>
              <a:buNone/>
            </a:pPr>
            <a:r>
              <a:rPr lang="en-US" sz="2400" dirty="0">
                <a:solidFill>
                  <a:schemeClr val="bg1">
                    <a:lumMod val="85000"/>
                  </a:schemeClr>
                </a:solidFill>
              </a:rPr>
              <a:t>Variable Scoping Issues </a:t>
            </a:r>
          </a:p>
          <a:p>
            <a:pPr lvl="1">
              <a:lnSpc>
                <a:spcPct val="94000"/>
              </a:lnSpc>
              <a:buFont typeface="Wingdings" pitchFamily="2" charset="2"/>
              <a:buNone/>
            </a:pPr>
            <a:r>
              <a:rPr lang="en-US" sz="2400" dirty="0">
                <a:solidFill>
                  <a:schemeClr val="bg1">
                    <a:lumMod val="85000"/>
                  </a:schemeClr>
                </a:solidFill>
              </a:rPr>
              <a:t>Synchronization</a:t>
            </a:r>
          </a:p>
          <a:p>
            <a:pPr lvl="1">
              <a:lnSpc>
                <a:spcPct val="94000"/>
              </a:lnSpc>
              <a:buFont typeface="Wingdings" pitchFamily="2" charset="2"/>
              <a:buNone/>
            </a:pPr>
            <a:r>
              <a:rPr lang="en-US" sz="2400" dirty="0">
                <a:solidFill>
                  <a:schemeClr val="bg1">
                    <a:lumMod val="85000"/>
                  </a:schemeClr>
                </a:solidFill>
              </a:rPr>
              <a:t>Performance issues</a:t>
            </a:r>
          </a:p>
          <a:p>
            <a:r>
              <a:rPr lang="en-US" sz="2800" b="1" dirty="0">
                <a:solidFill>
                  <a:srgbClr val="C00000"/>
                </a:solidFill>
              </a:rPr>
              <a:t>Loose ends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36</a:t>
            </a:fld>
            <a:endParaRPr lang="en-US" altLang="en-US"/>
          </a:p>
        </p:txBody>
      </p:sp>
    </p:spTree>
    <p:custDataLst>
      <p:tags r:id="rId1"/>
    </p:custDataLst>
    <p:extLst>
      <p:ext uri="{BB962C8B-B14F-4D97-AF65-F5344CB8AC3E}">
        <p14:creationId xmlns:p14="http://schemas.microsoft.com/office/powerpoint/2010/main" val="32156435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Loose ends: topics discussed</a:t>
            </a:r>
          </a:p>
        </p:txBody>
      </p:sp>
      <p:sp>
        <p:nvSpPr>
          <p:cNvPr id="5" name="Content Placeholder 4"/>
          <p:cNvSpPr>
            <a:spLocks noGrp="1"/>
          </p:cNvSpPr>
          <p:nvPr>
            <p:ph idx="1"/>
          </p:nvPr>
        </p:nvSpPr>
        <p:spPr/>
        <p:txBody>
          <a:bodyPr/>
          <a:lstStyle/>
          <a:p>
            <a:endParaRPr lang="en-US" dirty="0"/>
          </a:p>
          <a:p>
            <a:endParaRPr lang="en-US" dirty="0"/>
          </a:p>
          <a:p>
            <a:endParaRPr lang="en-US" dirty="0"/>
          </a:p>
          <a:p>
            <a:r>
              <a:rPr lang="en-US" dirty="0"/>
              <a:t>Non-uniform memory access (NUMA) issues</a:t>
            </a:r>
          </a:p>
          <a:p>
            <a:endParaRPr lang="en-US" dirty="0"/>
          </a:p>
          <a:p>
            <a:endParaRPr lang="en-US" dirty="0"/>
          </a:p>
          <a:p>
            <a:r>
              <a:rPr lang="en-US" dirty="0"/>
              <a:t>Cache issues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4738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Preamble: the SMP model</a:t>
            </a:r>
          </a:p>
        </p:txBody>
      </p:sp>
      <p:sp>
        <p:nvSpPr>
          <p:cNvPr id="3" name="Content Placeholder 2"/>
          <p:cNvSpPr>
            <a:spLocks noGrp="1"/>
          </p:cNvSpPr>
          <p:nvPr>
            <p:ph idx="1"/>
          </p:nvPr>
        </p:nvSpPr>
        <p:spPr/>
        <p:txBody>
          <a:bodyPr/>
          <a:lstStyle/>
          <a:p>
            <a:endParaRPr lang="en-US" sz="2200" dirty="0"/>
          </a:p>
          <a:p>
            <a:r>
              <a:rPr lang="en-US" sz="2200" dirty="0"/>
              <a:t>Up to this point, not concerned with the mechanics of a shared memory access</a:t>
            </a:r>
          </a:p>
          <a:p>
            <a:pPr lvl="1"/>
            <a:endParaRPr lang="en-US" sz="1500" dirty="0"/>
          </a:p>
          <a:p>
            <a:pPr lvl="1"/>
            <a:endParaRPr lang="en-US" sz="1500" dirty="0"/>
          </a:p>
          <a:p>
            <a:r>
              <a:rPr lang="en-US" sz="2200" dirty="0"/>
              <a:t>Model embraced when discussing OpenMP thus far: </a:t>
            </a:r>
            <a:r>
              <a:rPr lang="en-US" sz="2200" b="1" dirty="0">
                <a:solidFill>
                  <a:srgbClr val="0070C0"/>
                </a:solidFill>
              </a:rPr>
              <a:t>SMP</a:t>
            </a:r>
          </a:p>
          <a:p>
            <a:pPr lvl="1"/>
            <a:r>
              <a:rPr lang="en-US" sz="1800" u="sng" dirty="0"/>
              <a:t>S</a:t>
            </a:r>
            <a:r>
              <a:rPr lang="en-US" sz="1800" dirty="0"/>
              <a:t>ymmetric </a:t>
            </a:r>
            <a:r>
              <a:rPr lang="en-US" sz="1800" u="sng" dirty="0"/>
              <a:t>M</a:t>
            </a:r>
            <a:r>
              <a:rPr lang="en-US" sz="1800" dirty="0"/>
              <a:t>ulti-</a:t>
            </a:r>
            <a:r>
              <a:rPr lang="en-US" sz="1800" u="sng" dirty="0"/>
              <a:t>P</a:t>
            </a:r>
            <a:r>
              <a:rPr lang="en-US" sz="1800" dirty="0"/>
              <a:t>rocessor model</a:t>
            </a:r>
          </a:p>
          <a:p>
            <a:pPr lvl="1"/>
            <a:r>
              <a:rPr lang="en-US" sz="1800" dirty="0"/>
              <a:t>All threads/cores have similar overhead to accessing the main memory</a:t>
            </a:r>
          </a:p>
          <a:p>
            <a:pPr lvl="1"/>
            <a:endParaRPr lang="en-US" sz="1800" dirty="0"/>
          </a:p>
          <a:p>
            <a:pPr lvl="1"/>
            <a:endParaRPr lang="en-US" sz="1800" dirty="0"/>
          </a:p>
          <a:p>
            <a:r>
              <a:rPr lang="en-US" sz="2200" dirty="0"/>
              <a:t>SMP model works well for one-chip, four core systems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38</a:t>
            </a:fld>
            <a:endParaRPr lang="en-US" altLang="en-US"/>
          </a:p>
        </p:txBody>
      </p:sp>
      <p:pic>
        <p:nvPicPr>
          <p:cNvPr id="5" name="Picture 4"/>
          <p:cNvPicPr>
            <a:picLocks noChangeAspect="1"/>
          </p:cNvPicPr>
          <p:nvPr/>
        </p:nvPicPr>
        <p:blipFill>
          <a:blip r:embed="rId2"/>
          <a:stretch>
            <a:fillRect/>
          </a:stretch>
        </p:blipFill>
        <p:spPr>
          <a:xfrm>
            <a:off x="8150801" y="3551929"/>
            <a:ext cx="3307366" cy="2876342"/>
          </a:xfrm>
          <a:prstGeom prst="rect">
            <a:avLst/>
          </a:prstGeom>
        </p:spPr>
      </p:pic>
    </p:spTree>
    <p:extLst>
      <p:ext uri="{BB962C8B-B14F-4D97-AF65-F5344CB8AC3E}">
        <p14:creationId xmlns:p14="http://schemas.microsoft.com/office/powerpoint/2010/main" val="195182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SMP: not a good model, for today’s high-end hardware</a:t>
            </a:r>
          </a:p>
        </p:txBody>
      </p:sp>
      <p:sp>
        <p:nvSpPr>
          <p:cNvPr id="3" name="Content Placeholder 2"/>
          <p:cNvSpPr>
            <a:spLocks noGrp="1"/>
          </p:cNvSpPr>
          <p:nvPr>
            <p:ph idx="1"/>
          </p:nvPr>
        </p:nvSpPr>
        <p:spPr/>
        <p:txBody>
          <a:bodyPr>
            <a:normAutofit/>
          </a:bodyPr>
          <a:lstStyle/>
          <a:p>
            <a:endParaRPr lang="en-US" sz="2000" dirty="0"/>
          </a:p>
          <a:p>
            <a:r>
              <a:rPr lang="en-US" sz="2000" dirty="0"/>
              <a:t>Today’s server/cluster power nodes have many CPUs, each with many cores</a:t>
            </a:r>
          </a:p>
          <a:p>
            <a:pPr lvl="1"/>
            <a:r>
              <a:rPr lang="en-US" sz="1800" dirty="0"/>
              <a:t>“multi-socket configurations”</a:t>
            </a:r>
          </a:p>
          <a:p>
            <a:pPr lvl="1"/>
            <a:endParaRPr lang="en-US" sz="1800" dirty="0"/>
          </a:p>
          <a:p>
            <a:pPr lvl="1"/>
            <a:endParaRPr lang="en-US" sz="1800" dirty="0"/>
          </a:p>
          <a:p>
            <a:r>
              <a:rPr lang="en-US" sz="2000" dirty="0"/>
              <a:t>SMP model doesn’t quite apply</a:t>
            </a:r>
          </a:p>
          <a:p>
            <a:pPr lvl="1"/>
            <a:endParaRPr lang="en-US" sz="1800" dirty="0"/>
          </a:p>
          <a:p>
            <a:pPr lvl="1"/>
            <a:endParaRPr lang="en-US" sz="1800" dirty="0"/>
          </a:p>
          <a:p>
            <a:r>
              <a:rPr lang="en-US" sz="2000" dirty="0"/>
              <a:t>Not all memory accesses are equal (loss of “symmetry”)</a:t>
            </a:r>
          </a:p>
          <a:p>
            <a:pPr lvl="1"/>
            <a:r>
              <a:rPr lang="en-US" sz="1800" dirty="0"/>
              <a:t>A certain core has access time to certain system memory smaller than or equal to any other core on the node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39</a:t>
            </a:fld>
            <a:endParaRPr lang="en-US" altLang="en-US"/>
          </a:p>
        </p:txBody>
      </p:sp>
      <p:sp>
        <p:nvSpPr>
          <p:cNvPr id="5" name="Rectangle 4"/>
          <p:cNvSpPr/>
          <p:nvPr/>
        </p:nvSpPr>
        <p:spPr>
          <a:xfrm>
            <a:off x="5647267" y="5723805"/>
            <a:ext cx="5943600" cy="646331"/>
          </a:xfrm>
          <a:prstGeom prst="rect">
            <a:avLst/>
          </a:prstGeom>
          <a:ln>
            <a:solidFill>
              <a:schemeClr val="tx1"/>
            </a:solidFill>
          </a:ln>
        </p:spPr>
        <p:txBody>
          <a:bodyPr wrap="square">
            <a:spAutoFit/>
          </a:bodyPr>
          <a:lstStyle/>
          <a:p>
            <a:r>
              <a:rPr lang="en-US" sz="1200" dirty="0"/>
              <a:t>Side note (nomenclature issue):</a:t>
            </a:r>
          </a:p>
          <a:p>
            <a:pPr marL="171450" indent="-171450">
              <a:buFont typeface="Courier New" panose="02070309020205020404" pitchFamily="49" charset="0"/>
              <a:buChar char="o"/>
            </a:pPr>
            <a:r>
              <a:rPr lang="en-US" sz="1200" dirty="0">
                <a:solidFill>
                  <a:srgbClr val="0070C0"/>
                </a:solidFill>
              </a:rPr>
              <a:t>server node</a:t>
            </a:r>
            <a:r>
              <a:rPr lang="en-US" sz="1200" dirty="0"/>
              <a:t>: used a lot by Amazon and Facebook for database manipulations</a:t>
            </a:r>
          </a:p>
          <a:p>
            <a:pPr marL="171450" indent="-171450">
              <a:buFont typeface="Courier New" panose="02070309020205020404" pitchFamily="49" charset="0"/>
              <a:buChar char="o"/>
            </a:pPr>
            <a:r>
              <a:rPr lang="en-US" sz="1200" dirty="0">
                <a:solidFill>
                  <a:srgbClr val="0070C0"/>
                </a:solidFill>
              </a:rPr>
              <a:t>cluster node</a:t>
            </a:r>
            <a:r>
              <a:rPr lang="en-US" sz="1200" dirty="0"/>
              <a:t>: mostly used by Oak Ridge or Argonne National Lab in their supercomputers</a:t>
            </a:r>
          </a:p>
        </p:txBody>
      </p:sp>
    </p:spTree>
    <p:extLst>
      <p:ext uri="{BB962C8B-B14F-4D97-AF65-F5344CB8AC3E}">
        <p14:creationId xmlns:p14="http://schemas.microsoft.com/office/powerpoint/2010/main" val="342291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r>
              <a:rPr lang="en-US" dirty="0"/>
              <a:t>Work Plan, OpenMP</a:t>
            </a:r>
          </a:p>
        </p:txBody>
      </p:sp>
      <p:sp>
        <p:nvSpPr>
          <p:cNvPr id="516099" name="Rectangle 3"/>
          <p:cNvSpPr>
            <a:spLocks noGrp="1" noChangeArrowheads="1"/>
          </p:cNvSpPr>
          <p:nvPr>
            <p:ph idx="1"/>
          </p:nvPr>
        </p:nvSpPr>
        <p:spPr/>
        <p:txBody>
          <a:bodyPr/>
          <a:lstStyle/>
          <a:p>
            <a:r>
              <a:rPr lang="en-US" sz="2800" dirty="0">
                <a:solidFill>
                  <a:schemeClr val="bg1">
                    <a:lumMod val="85000"/>
                  </a:schemeClr>
                </a:solidFill>
              </a:rPr>
              <a:t>What is OpenMP?</a:t>
            </a:r>
          </a:p>
          <a:p>
            <a:pPr lvl="1">
              <a:lnSpc>
                <a:spcPct val="94000"/>
              </a:lnSpc>
              <a:buFont typeface="Wingdings" pitchFamily="2" charset="2"/>
              <a:buNone/>
            </a:pPr>
            <a:r>
              <a:rPr lang="en-US" sz="2400" dirty="0">
                <a:solidFill>
                  <a:schemeClr val="bg1">
                    <a:lumMod val="85000"/>
                  </a:schemeClr>
                </a:solidFill>
              </a:rPr>
              <a:t>Parallel regions</a:t>
            </a:r>
          </a:p>
          <a:p>
            <a:pPr lvl="1">
              <a:lnSpc>
                <a:spcPct val="94000"/>
              </a:lnSpc>
              <a:buFont typeface="Wingdings" pitchFamily="2" charset="2"/>
              <a:buNone/>
            </a:pPr>
            <a:r>
              <a:rPr lang="en-US" sz="2400" dirty="0">
                <a:solidFill>
                  <a:schemeClr val="bg1">
                    <a:lumMod val="85000"/>
                  </a:schemeClr>
                </a:solidFill>
              </a:rPr>
              <a:t>Work sharing – Parallel tasks</a:t>
            </a:r>
          </a:p>
          <a:p>
            <a:pPr lvl="1">
              <a:lnSpc>
                <a:spcPct val="94000"/>
              </a:lnSpc>
              <a:buFont typeface="Wingdings" pitchFamily="2" charset="2"/>
              <a:buNone/>
            </a:pPr>
            <a:r>
              <a:rPr lang="en-US" sz="2400" dirty="0">
                <a:solidFill>
                  <a:schemeClr val="bg1">
                    <a:lumMod val="85000"/>
                  </a:schemeClr>
                </a:solidFill>
              </a:rPr>
              <a:t>Variable Scoping Issues </a:t>
            </a:r>
          </a:p>
          <a:p>
            <a:pPr lvl="1">
              <a:lnSpc>
                <a:spcPct val="94000"/>
              </a:lnSpc>
              <a:buFont typeface="Wingdings" pitchFamily="2" charset="2"/>
              <a:buNone/>
            </a:pPr>
            <a:r>
              <a:rPr lang="en-US" sz="2400" b="1" dirty="0">
                <a:solidFill>
                  <a:srgbClr val="C00000"/>
                </a:solidFill>
              </a:rPr>
              <a:t>Synchronization</a:t>
            </a:r>
          </a:p>
          <a:p>
            <a:pPr lvl="1">
              <a:lnSpc>
                <a:spcPct val="94000"/>
              </a:lnSpc>
              <a:buNone/>
            </a:pPr>
            <a:r>
              <a:rPr lang="en-US" sz="2400" dirty="0"/>
              <a:t>Performance issues</a:t>
            </a:r>
            <a:endParaRPr lang="en-US" sz="2400" b="1" dirty="0">
              <a:solidFill>
                <a:srgbClr val="C00000"/>
              </a:solidFill>
            </a:endParaRPr>
          </a:p>
          <a:p>
            <a:r>
              <a:rPr lang="en-US" sz="2800" dirty="0"/>
              <a:t>Loose ends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a:t>
            </a:fld>
            <a:endParaRPr lang="en-US" altLang="en-US"/>
          </a:p>
        </p:txBody>
      </p:sp>
    </p:spTree>
    <p:custDataLst>
      <p:tags r:id="rId1"/>
    </p:custDataLst>
    <p:extLst>
      <p:ext uri="{BB962C8B-B14F-4D97-AF65-F5344CB8AC3E}">
        <p14:creationId xmlns:p14="http://schemas.microsoft.com/office/powerpoint/2010/main" val="2445283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Multi-Socket Configurations      </a:t>
            </a:r>
            <a:r>
              <a:rPr lang="en-US" sz="1600" dirty="0"/>
              <a:t>[1/2]</a:t>
            </a:r>
            <a:r>
              <a:rPr lang="en-US" dirty="0"/>
              <a:t/>
            </a:r>
            <a:br>
              <a:rPr lang="en-US" dirty="0"/>
            </a:br>
            <a:r>
              <a:rPr lang="en-US" sz="1800" dirty="0"/>
              <a:t>[two sockets, in this case]</a:t>
            </a: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40</a:t>
            </a:fld>
            <a:endParaRPr lang="en-US" altLang="en-US"/>
          </a:p>
        </p:txBody>
      </p:sp>
      <p:pic>
        <p:nvPicPr>
          <p:cNvPr id="5" name="Picture 4"/>
          <p:cNvPicPr>
            <a:picLocks noChangeAspect="1"/>
          </p:cNvPicPr>
          <p:nvPr/>
        </p:nvPicPr>
        <p:blipFill>
          <a:blip r:embed="rId2"/>
          <a:stretch>
            <a:fillRect/>
          </a:stretch>
        </p:blipFill>
        <p:spPr>
          <a:xfrm>
            <a:off x="2209800" y="2057400"/>
            <a:ext cx="7620000" cy="4213860"/>
          </a:xfrm>
          <a:prstGeom prst="rect">
            <a:avLst/>
          </a:prstGeom>
        </p:spPr>
      </p:pic>
      <p:sp>
        <p:nvSpPr>
          <p:cNvPr id="7" name="Rectangle 6"/>
          <p:cNvSpPr/>
          <p:nvPr/>
        </p:nvSpPr>
        <p:spPr>
          <a:xfrm>
            <a:off x="106763" y="6559982"/>
            <a:ext cx="530915" cy="230832"/>
          </a:xfrm>
          <a:prstGeom prst="rect">
            <a:avLst/>
          </a:prstGeom>
        </p:spPr>
        <p:txBody>
          <a:bodyPr wrap="none">
            <a:spAutoFit/>
          </a:bodyPr>
          <a:lstStyle/>
          <a:p>
            <a:r>
              <a:rPr lang="en-US" sz="900" dirty="0">
                <a:cs typeface="Times New Roman" panose="02020603050405020304" pitchFamily="18" charset="0"/>
              </a:rPr>
              <a:t>[</a:t>
            </a:r>
            <a:r>
              <a:rPr lang="en-US" sz="900" dirty="0">
                <a:cs typeface="Times New Roman" panose="02020603050405020304" pitchFamily="18" charset="0"/>
                <a:hlinkClick r:id="rId3"/>
              </a:rPr>
              <a:t>credit</a:t>
            </a:r>
            <a:r>
              <a:rPr lang="en-US" sz="900" dirty="0">
                <a:cs typeface="Times New Roman" panose="02020603050405020304" pitchFamily="18" charset="0"/>
              </a:rPr>
              <a:t>]</a:t>
            </a:r>
          </a:p>
        </p:txBody>
      </p:sp>
      <p:sp>
        <p:nvSpPr>
          <p:cNvPr id="8" name="Rectangle 7"/>
          <p:cNvSpPr/>
          <p:nvPr/>
        </p:nvSpPr>
        <p:spPr>
          <a:xfrm>
            <a:off x="2759134" y="2100531"/>
            <a:ext cx="1936043" cy="369332"/>
          </a:xfrm>
          <a:prstGeom prst="rect">
            <a:avLst/>
          </a:prstGeom>
        </p:spPr>
        <p:txBody>
          <a:bodyPr wrap="none">
            <a:spAutoFit/>
          </a:bodyPr>
          <a:lstStyle/>
          <a:p>
            <a:r>
              <a:rPr lang="en-US" dirty="0"/>
              <a:t>Socket-0 for CPU-0</a:t>
            </a:r>
          </a:p>
        </p:txBody>
      </p:sp>
      <p:sp>
        <p:nvSpPr>
          <p:cNvPr id="12" name="Right Arrow 11"/>
          <p:cNvSpPr/>
          <p:nvPr/>
        </p:nvSpPr>
        <p:spPr>
          <a:xfrm rot="16399069">
            <a:off x="4607234" y="4808816"/>
            <a:ext cx="1660333"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765370">
            <a:off x="4571569" y="2375358"/>
            <a:ext cx="1392939"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4401" y="1453634"/>
            <a:ext cx="2688878" cy="369332"/>
          </a:xfrm>
          <a:prstGeom prst="rect">
            <a:avLst/>
          </a:prstGeom>
        </p:spPr>
        <p:txBody>
          <a:bodyPr wrap="none">
            <a:spAutoFit/>
          </a:bodyPr>
          <a:lstStyle/>
          <a:p>
            <a:r>
              <a:rPr lang="en-US" dirty="0"/>
              <a:t>Memory native to socket 0</a:t>
            </a:r>
          </a:p>
        </p:txBody>
      </p:sp>
      <p:sp>
        <p:nvSpPr>
          <p:cNvPr id="15" name="Rectangle 14"/>
          <p:cNvSpPr/>
          <p:nvPr/>
        </p:nvSpPr>
        <p:spPr>
          <a:xfrm>
            <a:off x="7848601" y="1902518"/>
            <a:ext cx="2688878" cy="369332"/>
          </a:xfrm>
          <a:prstGeom prst="rect">
            <a:avLst/>
          </a:prstGeom>
        </p:spPr>
        <p:txBody>
          <a:bodyPr wrap="none">
            <a:spAutoFit/>
          </a:bodyPr>
          <a:lstStyle/>
          <a:p>
            <a:r>
              <a:rPr lang="en-US" dirty="0"/>
              <a:t>Memory native to socket 0</a:t>
            </a:r>
          </a:p>
        </p:txBody>
      </p:sp>
      <p:sp>
        <p:nvSpPr>
          <p:cNvPr id="16" name="Rectangle 15"/>
          <p:cNvSpPr/>
          <p:nvPr/>
        </p:nvSpPr>
        <p:spPr>
          <a:xfrm>
            <a:off x="1170162" y="3056883"/>
            <a:ext cx="2688878" cy="369332"/>
          </a:xfrm>
          <a:prstGeom prst="rect">
            <a:avLst/>
          </a:prstGeom>
        </p:spPr>
        <p:txBody>
          <a:bodyPr wrap="none">
            <a:spAutoFit/>
          </a:bodyPr>
          <a:lstStyle/>
          <a:p>
            <a:r>
              <a:rPr lang="en-US" dirty="0"/>
              <a:t>Memory native to socket 1</a:t>
            </a:r>
          </a:p>
        </p:txBody>
      </p:sp>
      <p:sp>
        <p:nvSpPr>
          <p:cNvPr id="17" name="Rectangle 16"/>
          <p:cNvSpPr/>
          <p:nvPr/>
        </p:nvSpPr>
        <p:spPr>
          <a:xfrm>
            <a:off x="5487571" y="6142224"/>
            <a:ext cx="2688878" cy="369332"/>
          </a:xfrm>
          <a:prstGeom prst="rect">
            <a:avLst/>
          </a:prstGeom>
        </p:spPr>
        <p:txBody>
          <a:bodyPr wrap="none">
            <a:spAutoFit/>
          </a:bodyPr>
          <a:lstStyle/>
          <a:p>
            <a:r>
              <a:rPr lang="en-US" dirty="0"/>
              <a:t>Memory native to socket 1</a:t>
            </a:r>
          </a:p>
        </p:txBody>
      </p:sp>
      <p:sp>
        <p:nvSpPr>
          <p:cNvPr id="18" name="Right Arrow 17"/>
          <p:cNvSpPr/>
          <p:nvPr/>
        </p:nvSpPr>
        <p:spPr>
          <a:xfrm rot="8425548">
            <a:off x="8189485" y="2326675"/>
            <a:ext cx="552370"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5400000">
            <a:off x="5465969" y="1896536"/>
            <a:ext cx="552370"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3099777">
            <a:off x="3411724" y="3451611"/>
            <a:ext cx="552370"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5350309">
            <a:off x="5887391" y="5349237"/>
            <a:ext cx="1408558" cy="327622"/>
          </a:xfrm>
          <a:prstGeom prst="rightArrow">
            <a:avLst>
              <a:gd name="adj1" fmla="val 38735"/>
              <a:gd name="adj2" fmla="val 671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02357" y="5588297"/>
            <a:ext cx="1936043" cy="369332"/>
          </a:xfrm>
          <a:prstGeom prst="rect">
            <a:avLst/>
          </a:prstGeom>
        </p:spPr>
        <p:txBody>
          <a:bodyPr wrap="none">
            <a:spAutoFit/>
          </a:bodyPr>
          <a:lstStyle/>
          <a:p>
            <a:r>
              <a:rPr lang="en-US" dirty="0"/>
              <a:t>Socket-1 for CPU-1</a:t>
            </a:r>
          </a:p>
        </p:txBody>
      </p:sp>
    </p:spTree>
    <p:extLst>
      <p:ext uri="{BB962C8B-B14F-4D97-AF65-F5344CB8AC3E}">
        <p14:creationId xmlns:p14="http://schemas.microsoft.com/office/powerpoint/2010/main" val="34179710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Multi-Socket Configurations      </a:t>
            </a:r>
            <a:r>
              <a:rPr lang="en-US" sz="1600" dirty="0"/>
              <a:t>[2/2]</a:t>
            </a:r>
            <a:r>
              <a:rPr lang="en-US" dirty="0"/>
              <a:t/>
            </a:r>
            <a:br>
              <a:rPr lang="en-US" dirty="0"/>
            </a:br>
            <a:r>
              <a:rPr lang="en-US" sz="1600" dirty="0"/>
              <a:t>[four sockets: Intel S4600LT2 Xeon E5-4600 Chipset-C600-A Socket-R LGA-2011 1.46Tb DDR3-1600MHz Server Motherboard]</a:t>
            </a:r>
            <a:endParaRPr lang="en-US" dirty="0"/>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41</a:t>
            </a:fld>
            <a:endParaRPr lang="en-US" altLang="en-US"/>
          </a:p>
        </p:txBody>
      </p:sp>
      <p:pic>
        <p:nvPicPr>
          <p:cNvPr id="6" name="Picture 5"/>
          <p:cNvPicPr>
            <a:picLocks noChangeAspect="1"/>
          </p:cNvPicPr>
          <p:nvPr/>
        </p:nvPicPr>
        <p:blipFill rotWithShape="1">
          <a:blip r:embed="rId2"/>
          <a:srcRect l="5556" t="5056" r="5556" b="5056"/>
          <a:stretch/>
        </p:blipFill>
        <p:spPr>
          <a:xfrm>
            <a:off x="3164713" y="1845342"/>
            <a:ext cx="6095939" cy="4267217"/>
          </a:xfrm>
          <a:prstGeom prst="rect">
            <a:avLst/>
          </a:prstGeom>
        </p:spPr>
      </p:pic>
      <p:sp>
        <p:nvSpPr>
          <p:cNvPr id="7" name="Rectangle 6"/>
          <p:cNvSpPr/>
          <p:nvPr/>
        </p:nvSpPr>
        <p:spPr>
          <a:xfrm>
            <a:off x="44002" y="6559982"/>
            <a:ext cx="530915" cy="230832"/>
          </a:xfrm>
          <a:prstGeom prst="rect">
            <a:avLst/>
          </a:prstGeom>
        </p:spPr>
        <p:txBody>
          <a:bodyPr wrap="none">
            <a:spAutoFit/>
          </a:bodyPr>
          <a:lstStyle/>
          <a:p>
            <a:r>
              <a:rPr lang="en-US" sz="900" dirty="0">
                <a:cs typeface="Times New Roman" panose="02020603050405020304" pitchFamily="18" charset="0"/>
              </a:rPr>
              <a:t>[</a:t>
            </a:r>
            <a:r>
              <a:rPr lang="en-US" sz="900" dirty="0">
                <a:cs typeface="Times New Roman" panose="02020603050405020304" pitchFamily="18" charset="0"/>
                <a:hlinkClick r:id="rId3"/>
              </a:rPr>
              <a:t>credit</a:t>
            </a:r>
            <a:r>
              <a:rPr lang="en-US" sz="900" dirty="0">
                <a:cs typeface="Times New Roman" panose="02020603050405020304" pitchFamily="18" charset="0"/>
              </a:rPr>
              <a:t>]</a:t>
            </a:r>
          </a:p>
        </p:txBody>
      </p:sp>
      <p:grpSp>
        <p:nvGrpSpPr>
          <p:cNvPr id="28" name="Group 27"/>
          <p:cNvGrpSpPr/>
          <p:nvPr/>
        </p:nvGrpSpPr>
        <p:grpSpPr>
          <a:xfrm>
            <a:off x="3529415" y="1618911"/>
            <a:ext cx="5296435" cy="2361031"/>
            <a:chOff x="2005414" y="1618910"/>
            <a:chExt cx="5296435" cy="2361031"/>
          </a:xfrm>
        </p:grpSpPr>
        <p:sp>
          <p:nvSpPr>
            <p:cNvPr id="9" name="Right Arrow 8"/>
            <p:cNvSpPr/>
            <p:nvPr/>
          </p:nvSpPr>
          <p:spPr>
            <a:xfrm rot="1765370">
              <a:off x="2386414" y="2071969"/>
              <a:ext cx="1392939"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6464953">
              <a:off x="5517538" y="1745193"/>
              <a:ext cx="862165"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765370">
              <a:off x="2005414" y="3370341"/>
              <a:ext cx="1392939"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9035059">
              <a:off x="5907059" y="3278174"/>
              <a:ext cx="1394790"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a:off x="4395877" y="6204877"/>
            <a:ext cx="1618905" cy="369332"/>
          </a:xfrm>
          <a:prstGeom prst="rect">
            <a:avLst/>
          </a:prstGeom>
        </p:spPr>
        <p:txBody>
          <a:bodyPr wrap="none">
            <a:spAutoFit/>
          </a:bodyPr>
          <a:lstStyle/>
          <a:p>
            <a:r>
              <a:rPr lang="en-US" dirty="0"/>
              <a:t>: Memory Bank</a:t>
            </a:r>
          </a:p>
        </p:txBody>
      </p:sp>
      <p:sp>
        <p:nvSpPr>
          <p:cNvPr id="19" name="Right Arrow 18"/>
          <p:cNvSpPr/>
          <p:nvPr/>
        </p:nvSpPr>
        <p:spPr>
          <a:xfrm>
            <a:off x="3943430" y="6251331"/>
            <a:ext cx="552370"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006368" y="6204877"/>
            <a:ext cx="1355820" cy="369332"/>
          </a:xfrm>
          <a:prstGeom prst="rect">
            <a:avLst/>
          </a:prstGeom>
        </p:spPr>
        <p:txBody>
          <a:bodyPr wrap="none">
            <a:spAutoFit/>
          </a:bodyPr>
          <a:lstStyle/>
          <a:p>
            <a:r>
              <a:rPr lang="en-US" dirty="0"/>
              <a:t>: CPU Socket</a:t>
            </a:r>
          </a:p>
        </p:txBody>
      </p:sp>
      <p:sp>
        <p:nvSpPr>
          <p:cNvPr id="21" name="Right Arrow 20"/>
          <p:cNvSpPr/>
          <p:nvPr/>
        </p:nvSpPr>
        <p:spPr>
          <a:xfrm>
            <a:off x="6553922" y="6251331"/>
            <a:ext cx="552370" cy="327622"/>
          </a:xfrm>
          <a:prstGeom prst="rightArrow">
            <a:avLst>
              <a:gd name="adj1" fmla="val 50000"/>
              <a:gd name="adj2" fmla="val 662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131137" y="1600200"/>
            <a:ext cx="6176980" cy="2671018"/>
            <a:chOff x="1607137" y="1600200"/>
            <a:chExt cx="6176980" cy="2671018"/>
          </a:xfrm>
        </p:grpSpPr>
        <p:sp>
          <p:nvSpPr>
            <p:cNvPr id="17" name="Right Arrow 16"/>
            <p:cNvSpPr/>
            <p:nvPr/>
          </p:nvSpPr>
          <p:spPr>
            <a:xfrm rot="5400000">
              <a:off x="4266329" y="1832773"/>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8993194">
              <a:off x="6581888" y="2202379"/>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10800000">
              <a:off x="6991350" y="3943596"/>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1607137" y="3910751"/>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1788830" y="2450854"/>
              <a:ext cx="792767"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5400000">
              <a:off x="3184631" y="2644850"/>
              <a:ext cx="2204184"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257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Recent Layouts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sz="1800" dirty="0"/>
              </a:p>
              <a:p>
                <a:r>
                  <a:rPr lang="en-US" sz="1800" dirty="0"/>
                  <a:t>AMD Zen (EPYC 7601): </a:t>
                </a:r>
                <a:r>
                  <a:rPr lang="en-US" sz="1800" dirty="0">
                    <a:solidFill>
                      <a:srgbClr val="0070C0"/>
                    </a:solidFill>
                  </a:rPr>
                  <a:t>Two</a:t>
                </a:r>
                <a:r>
                  <a:rPr lang="en-US" sz="1800" dirty="0"/>
                  <a:t> socket system</a:t>
                </a:r>
              </a:p>
              <a:p>
                <a:pPr lvl="1"/>
                <a:r>
                  <a:rPr lang="en-US" sz="1400" dirty="0"/>
                  <a:t>32 cores per processor </a:t>
                </a:r>
                <a14:m>
                  <m:oMath xmlns:m="http://schemas.openxmlformats.org/officeDocument/2006/math">
                    <m:r>
                      <a:rPr lang="en-US" sz="1400" b="0" i="1" smtClean="0">
                        <a:latin typeface="Cambria Math" panose="02040503050406030204" pitchFamily="18" charset="0"/>
                      </a:rPr>
                      <m:t>⇒</m:t>
                    </m:r>
                  </m:oMath>
                </a14:m>
                <a:r>
                  <a:rPr lang="en-US" sz="1400" dirty="0"/>
                  <a:t> 128 threads per socket</a:t>
                </a:r>
              </a:p>
              <a:p>
                <a:pPr lvl="1"/>
                <a:r>
                  <a:rPr lang="en-US" sz="1400" dirty="0"/>
                  <a:t>8 channel memory access per socket</a:t>
                </a:r>
              </a:p>
              <a:p>
                <a:pPr lvl="1"/>
                <a:r>
                  <a:rPr lang="en-US" sz="1400" dirty="0"/>
                  <a:t>CPUs communicate with each other via high-speed bus</a:t>
                </a:r>
              </a:p>
              <a:p>
                <a:pPr lvl="1"/>
                <a:r>
                  <a:rPr lang="en-US" sz="1400" dirty="0"/>
                  <a:t>Each processor: </a:t>
                </a:r>
                <a14:m>
                  <m:oMath xmlns:m="http://schemas.openxmlformats.org/officeDocument/2006/math">
                    <m:r>
                      <a:rPr lang="en-US" sz="1400" b="0" i="1" smtClean="0">
                        <a:latin typeface="Cambria Math" panose="02040503050406030204" pitchFamily="18" charset="0"/>
                      </a:rPr>
                      <m:t>≈</m:t>
                    </m:r>
                  </m:oMath>
                </a14:m>
                <a:r>
                  <a:rPr lang="en-US" sz="1400" dirty="0"/>
                  <a:t> $4,400</a:t>
                </a:r>
              </a:p>
              <a:p>
                <a:pPr lvl="1"/>
                <a:endParaRPr lang="en-US" sz="1400" dirty="0"/>
              </a:p>
              <a:p>
                <a:pPr lvl="1"/>
                <a:endParaRPr lang="en-US" sz="1400" dirty="0"/>
              </a:p>
              <a:p>
                <a:r>
                  <a:rPr lang="en-US" sz="1800" dirty="0"/>
                  <a:t>Intel Xeon Scalable (Platinum 8180): </a:t>
                </a:r>
                <a:r>
                  <a:rPr lang="en-US" sz="1800" dirty="0">
                    <a:solidFill>
                      <a:srgbClr val="0070C0"/>
                    </a:solidFill>
                  </a:rPr>
                  <a:t>Eight</a:t>
                </a:r>
                <a:r>
                  <a:rPr lang="en-US" sz="1800" dirty="0"/>
                  <a:t> socket system</a:t>
                </a:r>
              </a:p>
              <a:p>
                <a:pPr lvl="1"/>
                <a:r>
                  <a:rPr lang="en-US" sz="1400" dirty="0"/>
                  <a:t>28 cores per processor </a:t>
                </a:r>
                <a14:m>
                  <m:oMath xmlns:m="http://schemas.openxmlformats.org/officeDocument/2006/math">
                    <m:r>
                      <a:rPr lang="en-US" sz="1400" i="1">
                        <a:latin typeface="Cambria Math" panose="02040503050406030204" pitchFamily="18" charset="0"/>
                      </a:rPr>
                      <m:t>⇒</m:t>
                    </m:r>
                  </m:oMath>
                </a14:m>
                <a:r>
                  <a:rPr lang="en-US" sz="1400" dirty="0"/>
                  <a:t> 56 threads per socket</a:t>
                </a:r>
              </a:p>
              <a:p>
                <a:pPr lvl="1"/>
                <a:r>
                  <a:rPr lang="en-US" sz="1400" dirty="0"/>
                  <a:t>6 channel memory access per socket</a:t>
                </a:r>
              </a:p>
              <a:p>
                <a:pPr lvl="1"/>
                <a:r>
                  <a:rPr lang="en-US" sz="1400" dirty="0"/>
                  <a:t>Each socket can only link directly to 3 neighboring sockets</a:t>
                </a:r>
              </a:p>
              <a:p>
                <a:pPr lvl="1"/>
                <a:r>
                  <a:rPr lang="en-US" sz="1400" dirty="0"/>
                  <a:t>Each processor</a:t>
                </a:r>
                <a14:m>
                  <m:oMath xmlns:m="http://schemas.openxmlformats.org/officeDocument/2006/math">
                    <m:r>
                      <a:rPr lang="en-US" sz="1400" i="1">
                        <a:latin typeface="Cambria Math" panose="02040503050406030204" pitchFamily="18" charset="0"/>
                      </a:rPr>
                      <m:t>≈</m:t>
                    </m:r>
                  </m:oMath>
                </a14:m>
                <a:r>
                  <a:rPr lang="en-US" sz="1400" dirty="0"/>
                  <a:t> $5,000</a:t>
                </a:r>
              </a:p>
              <a:p>
                <a:pPr lvl="1"/>
                <a:endParaRPr lang="en-US" sz="1400" dirty="0"/>
              </a:p>
              <a:p>
                <a:pPr lvl="1"/>
                <a:endParaRPr lang="en-US" sz="14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7301196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Hardware Evolution: CPU count &amp; Memory Access Solutions </a:t>
            </a:r>
            <a:r>
              <a:rPr lang="en-US" sz="2400" dirty="0"/>
              <a:t>[Intel Specific]</a:t>
            </a:r>
            <a:endParaRPr lang="en-US" sz="3200" dirty="0"/>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43</a:t>
            </a:fld>
            <a:endParaRPr lang="en-US" altLang="en-US"/>
          </a:p>
        </p:txBody>
      </p:sp>
      <p:pic>
        <p:nvPicPr>
          <p:cNvPr id="50" name="Picture 49"/>
          <p:cNvPicPr>
            <a:picLocks noChangeAspect="1"/>
          </p:cNvPicPr>
          <p:nvPr/>
        </p:nvPicPr>
        <p:blipFill>
          <a:blip r:embed="rId2"/>
          <a:stretch>
            <a:fillRect/>
          </a:stretch>
        </p:blipFill>
        <p:spPr>
          <a:xfrm>
            <a:off x="2993572" y="3226480"/>
            <a:ext cx="3962194" cy="1847200"/>
          </a:xfrm>
          <a:prstGeom prst="rect">
            <a:avLst/>
          </a:prstGeom>
          <a:noFill/>
          <a:ln>
            <a:solidFill>
              <a:srgbClr val="0000FF"/>
            </a:solidFill>
          </a:ln>
        </p:spPr>
      </p:pic>
      <p:pic>
        <p:nvPicPr>
          <p:cNvPr id="51" name="Picture 50"/>
          <p:cNvPicPr>
            <a:picLocks noChangeAspect="1"/>
          </p:cNvPicPr>
          <p:nvPr/>
        </p:nvPicPr>
        <p:blipFill>
          <a:blip r:embed="rId3"/>
          <a:stretch>
            <a:fillRect/>
          </a:stretch>
        </p:blipFill>
        <p:spPr>
          <a:xfrm>
            <a:off x="111651" y="966965"/>
            <a:ext cx="3289182" cy="2021125"/>
          </a:xfrm>
          <a:prstGeom prst="rect">
            <a:avLst/>
          </a:prstGeom>
          <a:ln>
            <a:solidFill>
              <a:srgbClr val="C00000"/>
            </a:solidFill>
          </a:ln>
        </p:spPr>
      </p:pic>
      <p:pic>
        <p:nvPicPr>
          <p:cNvPr id="52" name="Picture 51"/>
          <p:cNvPicPr>
            <a:picLocks noChangeAspect="1"/>
          </p:cNvPicPr>
          <p:nvPr/>
        </p:nvPicPr>
        <p:blipFill>
          <a:blip r:embed="rId4"/>
          <a:stretch>
            <a:fillRect/>
          </a:stretch>
        </p:blipFill>
        <p:spPr>
          <a:xfrm>
            <a:off x="7403623" y="4861689"/>
            <a:ext cx="3323326" cy="1929125"/>
          </a:xfrm>
          <a:prstGeom prst="rect">
            <a:avLst/>
          </a:prstGeom>
          <a:ln w="12700">
            <a:solidFill>
              <a:srgbClr val="00B050"/>
            </a:solidFill>
          </a:ln>
        </p:spPr>
      </p:pic>
      <p:sp>
        <p:nvSpPr>
          <p:cNvPr id="54" name="Rectangle 53"/>
          <p:cNvSpPr/>
          <p:nvPr/>
        </p:nvSpPr>
        <p:spPr>
          <a:xfrm>
            <a:off x="3443669" y="1046302"/>
            <a:ext cx="3709990" cy="738664"/>
          </a:xfrm>
          <a:prstGeom prst="rect">
            <a:avLst/>
          </a:prstGeom>
          <a:ln>
            <a:solidFill>
              <a:srgbClr val="C00000"/>
            </a:solidFill>
          </a:ln>
        </p:spPr>
        <p:txBody>
          <a:bodyPr wrap="none">
            <a:spAutoFit/>
          </a:bodyPr>
          <a:lstStyle/>
          <a:p>
            <a:r>
              <a:rPr lang="en-US" sz="1400" dirty="0">
                <a:latin typeface="+mj-lt"/>
              </a:rPr>
              <a:t>Ca. 2005: RAM access streamed </a:t>
            </a:r>
            <a:br>
              <a:rPr lang="en-US" sz="1400" dirty="0">
                <a:latin typeface="+mj-lt"/>
              </a:rPr>
            </a:br>
            <a:r>
              <a:rPr lang="en-US" sz="1400" dirty="0">
                <a:latin typeface="+mj-lt"/>
              </a:rPr>
              <a:t>through Northbridge, unique Memory Controller.</a:t>
            </a:r>
          </a:p>
          <a:p>
            <a:r>
              <a:rPr lang="en-US" sz="1400" dirty="0">
                <a:latin typeface="+mj-lt"/>
              </a:rPr>
              <a:t>* Poor scalability</a:t>
            </a:r>
          </a:p>
        </p:txBody>
      </p:sp>
      <p:sp>
        <p:nvSpPr>
          <p:cNvPr id="55" name="Rectangle 54"/>
          <p:cNvSpPr/>
          <p:nvPr/>
        </p:nvSpPr>
        <p:spPr>
          <a:xfrm>
            <a:off x="6041573" y="2465396"/>
            <a:ext cx="3517117" cy="738664"/>
          </a:xfrm>
          <a:prstGeom prst="rect">
            <a:avLst/>
          </a:prstGeom>
          <a:noFill/>
          <a:ln>
            <a:solidFill>
              <a:srgbClr val="0000FF"/>
            </a:solidFill>
          </a:ln>
        </p:spPr>
        <p:txBody>
          <a:bodyPr wrap="none">
            <a:spAutoFit/>
          </a:bodyPr>
          <a:lstStyle/>
          <a:p>
            <a:r>
              <a:rPr lang="en-US" sz="1400" dirty="0">
                <a:latin typeface="+mj-lt"/>
              </a:rPr>
              <a:t>Ca. 2008: RAM access streamed </a:t>
            </a:r>
            <a:br>
              <a:rPr lang="en-US" sz="1400" dirty="0">
                <a:latin typeface="+mj-lt"/>
              </a:rPr>
            </a:br>
            <a:r>
              <a:rPr lang="en-US" sz="1400" dirty="0">
                <a:latin typeface="+mj-lt"/>
              </a:rPr>
              <a:t>through Northbridge but multiple mem banks.</a:t>
            </a:r>
          </a:p>
          <a:p>
            <a:r>
              <a:rPr lang="en-US" sz="1400" dirty="0">
                <a:latin typeface="+mj-lt"/>
              </a:rPr>
              <a:t>* Poor yet faster mem access</a:t>
            </a:r>
          </a:p>
        </p:txBody>
      </p:sp>
      <p:sp>
        <p:nvSpPr>
          <p:cNvPr id="56" name="Rectangle 55"/>
          <p:cNvSpPr/>
          <p:nvPr/>
        </p:nvSpPr>
        <p:spPr>
          <a:xfrm>
            <a:off x="8732081" y="4072693"/>
            <a:ext cx="3200401" cy="738664"/>
          </a:xfrm>
          <a:prstGeom prst="rect">
            <a:avLst/>
          </a:prstGeom>
          <a:ln w="12700">
            <a:solidFill>
              <a:srgbClr val="00B050"/>
            </a:solidFill>
          </a:ln>
        </p:spPr>
        <p:txBody>
          <a:bodyPr wrap="square">
            <a:spAutoFit/>
          </a:bodyPr>
          <a:lstStyle/>
          <a:p>
            <a:pPr algn="r"/>
            <a:r>
              <a:rPr lang="en-US" sz="1400" dirty="0">
                <a:latin typeface="+mj-lt"/>
              </a:rPr>
              <a:t>Ca. 2013: Northbridge integrated into CPU. Multiple mem banks. </a:t>
            </a:r>
          </a:p>
          <a:p>
            <a:pPr algn="r"/>
            <a:r>
              <a:rPr lang="en-US" sz="1400" dirty="0">
                <a:latin typeface="+mj-lt"/>
              </a:rPr>
              <a:t>* Fast mem access to local mem bank</a:t>
            </a:r>
          </a:p>
        </p:txBody>
      </p:sp>
      <p:sp>
        <p:nvSpPr>
          <p:cNvPr id="57" name="Rectangle 56"/>
          <p:cNvSpPr/>
          <p:nvPr/>
        </p:nvSpPr>
        <p:spPr>
          <a:xfrm>
            <a:off x="0" y="6627168"/>
            <a:ext cx="3685310" cy="230832"/>
          </a:xfrm>
          <a:prstGeom prst="rect">
            <a:avLst/>
          </a:prstGeom>
        </p:spPr>
        <p:txBody>
          <a:bodyPr wrap="square">
            <a:spAutoFit/>
          </a:bodyPr>
          <a:lstStyle/>
          <a:p>
            <a:r>
              <a:rPr lang="en-US" sz="900" dirty="0">
                <a:latin typeface="+mj-lt"/>
              </a:rPr>
              <a:t>[ </a:t>
            </a:r>
            <a:r>
              <a:rPr lang="en-US" sz="900" b="1" dirty="0">
                <a:solidFill>
                  <a:srgbClr val="C00000"/>
                </a:solidFill>
                <a:latin typeface="+mj-lt"/>
              </a:rPr>
              <a:t>Ulrich </a:t>
            </a:r>
            <a:r>
              <a:rPr lang="en-US" sz="900" b="1" dirty="0" err="1">
                <a:solidFill>
                  <a:srgbClr val="C00000"/>
                </a:solidFill>
                <a:latin typeface="+mj-lt"/>
              </a:rPr>
              <a:t>Drepper</a:t>
            </a:r>
            <a:r>
              <a:rPr lang="en-US" sz="900" dirty="0">
                <a:latin typeface="+mj-lt"/>
              </a:rPr>
              <a:t>: </a:t>
            </a:r>
            <a:r>
              <a:rPr lang="en-US" sz="900" dirty="0">
                <a:latin typeface="+mj-lt"/>
                <a:hlinkClick r:id="rId5"/>
              </a:rPr>
              <a:t>What Every Programmer Should Know About Memory </a:t>
            </a:r>
            <a:r>
              <a:rPr lang="en-US" sz="900" dirty="0">
                <a:latin typeface="+mj-lt"/>
              </a:rPr>
              <a:t>]→</a:t>
            </a:r>
          </a:p>
        </p:txBody>
      </p:sp>
    </p:spTree>
    <p:extLst>
      <p:ext uri="{BB962C8B-B14F-4D97-AF65-F5344CB8AC3E}">
        <p14:creationId xmlns:p14="http://schemas.microsoft.com/office/powerpoint/2010/main" val="240654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Non-uniform memory access (NUMA)</a:t>
            </a:r>
          </a:p>
        </p:txBody>
      </p:sp>
      <p:sp>
        <p:nvSpPr>
          <p:cNvPr id="3" name="Content Placeholder 2"/>
          <p:cNvSpPr>
            <a:spLocks noGrp="1"/>
          </p:cNvSpPr>
          <p:nvPr>
            <p:ph idx="1"/>
          </p:nvPr>
        </p:nvSpPr>
        <p:spPr/>
        <p:txBody>
          <a:bodyPr>
            <a:normAutofit/>
          </a:bodyPr>
          <a:lstStyle/>
          <a:p>
            <a:pPr lvl="1"/>
            <a:endParaRPr lang="en-US" dirty="0"/>
          </a:p>
          <a:p>
            <a:r>
              <a:rPr lang="en-US" dirty="0"/>
              <a:t>NUMA punchline: cost of memory access depends on which memory bank stores your data</a:t>
            </a:r>
          </a:p>
          <a:p>
            <a:pPr lvl="1"/>
            <a:endParaRPr lang="en-US" sz="1800" dirty="0"/>
          </a:p>
          <a:p>
            <a:pPr lvl="1"/>
            <a:endParaRPr lang="en-US" sz="1800" dirty="0"/>
          </a:p>
          <a:p>
            <a:r>
              <a:rPr lang="en-US" dirty="0"/>
              <a:t>Example:</a:t>
            </a:r>
          </a:p>
          <a:p>
            <a:pPr lvl="1"/>
            <a:r>
              <a:rPr lang="en-US" sz="1800" dirty="0"/>
              <a:t>Assume four memory banks: </a:t>
            </a:r>
            <a:r>
              <a:rPr lang="en-US" sz="1800" dirty="0">
                <a:solidFill>
                  <a:srgbClr val="0070C0"/>
                </a:solidFill>
              </a:rPr>
              <a:t>RAM_1</a:t>
            </a:r>
            <a:r>
              <a:rPr lang="en-US" sz="1800" dirty="0"/>
              <a:t>, </a:t>
            </a:r>
            <a:r>
              <a:rPr lang="en-US" sz="1800" dirty="0">
                <a:solidFill>
                  <a:srgbClr val="00B050"/>
                </a:solidFill>
              </a:rPr>
              <a:t>RAM_2</a:t>
            </a:r>
            <a:r>
              <a:rPr lang="en-US" sz="1800" dirty="0"/>
              <a:t>, </a:t>
            </a:r>
            <a:r>
              <a:rPr lang="en-US" sz="1800" dirty="0">
                <a:solidFill>
                  <a:srgbClr val="FFC000"/>
                </a:solidFill>
              </a:rPr>
              <a:t>RAM_3</a:t>
            </a:r>
            <a:r>
              <a:rPr lang="en-US" sz="1800" dirty="0"/>
              <a:t>, </a:t>
            </a:r>
            <a:r>
              <a:rPr lang="en-US" sz="1800" dirty="0">
                <a:solidFill>
                  <a:srgbClr val="7030A0"/>
                </a:solidFill>
              </a:rPr>
              <a:t>RAM_4</a:t>
            </a:r>
          </a:p>
          <a:p>
            <a:pPr lvl="1"/>
            <a:r>
              <a:rPr lang="en-US" sz="1800" dirty="0"/>
              <a:t>Assume four CPU sockets: </a:t>
            </a:r>
            <a:r>
              <a:rPr lang="en-US" sz="1800" dirty="0">
                <a:solidFill>
                  <a:srgbClr val="0070C0"/>
                </a:solidFill>
              </a:rPr>
              <a:t>CPU_A</a:t>
            </a:r>
            <a:r>
              <a:rPr lang="en-US" sz="1800" dirty="0"/>
              <a:t>, </a:t>
            </a:r>
            <a:r>
              <a:rPr lang="en-US" sz="1800" dirty="0">
                <a:solidFill>
                  <a:srgbClr val="00B050"/>
                </a:solidFill>
              </a:rPr>
              <a:t>CPU_B</a:t>
            </a:r>
            <a:r>
              <a:rPr lang="en-US" sz="1800" dirty="0"/>
              <a:t>, </a:t>
            </a:r>
            <a:r>
              <a:rPr lang="en-US" sz="1800" dirty="0">
                <a:solidFill>
                  <a:srgbClr val="FFC000"/>
                </a:solidFill>
              </a:rPr>
              <a:t>CPU_C</a:t>
            </a:r>
            <a:r>
              <a:rPr lang="en-US" sz="1800" dirty="0"/>
              <a:t>, </a:t>
            </a:r>
            <a:r>
              <a:rPr lang="en-US" sz="1800" dirty="0">
                <a:solidFill>
                  <a:srgbClr val="7030A0"/>
                </a:solidFill>
              </a:rPr>
              <a:t>CPU_D</a:t>
            </a:r>
            <a:r>
              <a:rPr lang="en-US" sz="1800" dirty="0"/>
              <a:t> </a:t>
            </a:r>
          </a:p>
          <a:p>
            <a:pPr lvl="1"/>
            <a:r>
              <a:rPr lang="en-US" sz="1800" dirty="0">
                <a:solidFill>
                  <a:srgbClr val="0070C0"/>
                </a:solidFill>
              </a:rPr>
              <a:t>RAM_1</a:t>
            </a:r>
            <a:r>
              <a:rPr lang="en-US" sz="1800" dirty="0"/>
              <a:t> bank acts as “native memory” for </a:t>
            </a:r>
            <a:r>
              <a:rPr lang="en-US" sz="1800" dirty="0">
                <a:solidFill>
                  <a:srgbClr val="0070C0"/>
                </a:solidFill>
              </a:rPr>
              <a:t>CPU_A</a:t>
            </a:r>
            <a:r>
              <a:rPr lang="en-US" sz="1800" dirty="0"/>
              <a:t>, …, </a:t>
            </a:r>
            <a:r>
              <a:rPr lang="en-US" sz="1800" dirty="0">
                <a:solidFill>
                  <a:srgbClr val="7030A0"/>
                </a:solidFill>
              </a:rPr>
              <a:t>RAM_4</a:t>
            </a:r>
            <a:r>
              <a:rPr lang="en-US" sz="1800" dirty="0"/>
              <a:t> bank acts as “native memory” for </a:t>
            </a:r>
            <a:r>
              <a:rPr lang="en-US" sz="1800" dirty="0">
                <a:solidFill>
                  <a:srgbClr val="7030A0"/>
                </a:solidFill>
              </a:rPr>
              <a:t>CPU_D</a:t>
            </a:r>
          </a:p>
          <a:p>
            <a:pPr lvl="1"/>
            <a:endParaRPr lang="en-US" sz="1800" dirty="0"/>
          </a:p>
          <a:p>
            <a:r>
              <a:rPr lang="en-US" sz="2200" dirty="0"/>
              <a:t>Remarks:</a:t>
            </a:r>
          </a:p>
          <a:p>
            <a:pPr lvl="1"/>
            <a:r>
              <a:rPr lang="en-US" sz="1800" dirty="0"/>
              <a:t>Certainly, any CPU can access any memory bank</a:t>
            </a:r>
          </a:p>
          <a:p>
            <a:pPr lvl="1"/>
            <a:r>
              <a:rPr lang="en-US" sz="1800" dirty="0"/>
              <a:t>Thread running on a core of </a:t>
            </a:r>
            <a:r>
              <a:rPr lang="en-US" sz="1800" dirty="0">
                <a:solidFill>
                  <a:srgbClr val="0070C0"/>
                </a:solidFill>
              </a:rPr>
              <a:t>CPU_A</a:t>
            </a:r>
            <a:r>
              <a:rPr lang="en-US" sz="1800" dirty="0"/>
              <a:t> </a:t>
            </a:r>
            <a:r>
              <a:rPr lang="en-US" sz="1800" dirty="0">
                <a:solidFill>
                  <a:srgbClr val="00B050"/>
                </a:solidFill>
              </a:rPr>
              <a:t>will take less time</a:t>
            </a:r>
            <a:r>
              <a:rPr lang="en-US" sz="1800" dirty="0"/>
              <a:t> to access data stored in bank </a:t>
            </a:r>
            <a:r>
              <a:rPr lang="en-US" sz="1800" dirty="0">
                <a:solidFill>
                  <a:srgbClr val="0070C0"/>
                </a:solidFill>
              </a:rPr>
              <a:t>RAM_1</a:t>
            </a:r>
            <a:r>
              <a:rPr lang="en-US" sz="1800" dirty="0"/>
              <a:t> than in </a:t>
            </a:r>
            <a:r>
              <a:rPr lang="en-US" sz="1800" dirty="0">
                <a:solidFill>
                  <a:srgbClr val="FFC000"/>
                </a:solidFill>
              </a:rPr>
              <a:t>RAM_3</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44</a:t>
            </a:fld>
            <a:endParaRPr lang="en-US" altLang="en-US"/>
          </a:p>
        </p:txBody>
      </p:sp>
    </p:spTree>
    <p:extLst>
      <p:ext uri="{BB962C8B-B14F-4D97-AF65-F5344CB8AC3E}">
        <p14:creationId xmlns:p14="http://schemas.microsoft.com/office/powerpoint/2010/main" val="25913699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NUMA Factor</a:t>
            </a:r>
          </a:p>
        </p:txBody>
      </p:sp>
      <p:sp>
        <p:nvSpPr>
          <p:cNvPr id="3" name="Content Placeholder 2"/>
          <p:cNvSpPr>
            <a:spLocks noGrp="1"/>
          </p:cNvSpPr>
          <p:nvPr>
            <p:ph idx="1"/>
          </p:nvPr>
        </p:nvSpPr>
        <p:spPr/>
        <p:txBody>
          <a:bodyPr>
            <a:normAutofit/>
          </a:bodyPr>
          <a:lstStyle/>
          <a:p>
            <a:pPr lvl="1"/>
            <a:endParaRPr lang="en-US" sz="1800" dirty="0"/>
          </a:p>
          <a:p>
            <a:endParaRPr lang="en-US" dirty="0"/>
          </a:p>
          <a:p>
            <a:r>
              <a:rPr lang="en-US" dirty="0"/>
              <a:t>The ratio between the largest and shortest *average* amount of time for a thread running on a particular core to reach data in memory</a:t>
            </a:r>
          </a:p>
          <a:p>
            <a:endParaRPr lang="en-US" dirty="0"/>
          </a:p>
          <a:p>
            <a:r>
              <a:rPr lang="en-US" dirty="0"/>
              <a:t>Facts, related to the </a:t>
            </a:r>
            <a:r>
              <a:rPr lang="en-US" dirty="0">
                <a:solidFill>
                  <a:srgbClr val="0070C0"/>
                </a:solidFill>
              </a:rPr>
              <a:t>NUMA factor</a:t>
            </a:r>
            <a:endParaRPr lang="en-US" dirty="0">
              <a:solidFill>
                <a:srgbClr val="FFC000"/>
              </a:solidFill>
            </a:endParaRPr>
          </a:p>
          <a:p>
            <a:pPr lvl="1"/>
            <a:r>
              <a:rPr lang="en-US" sz="1800" dirty="0"/>
              <a:t>A low NUMA factor is desirable, it suggests not much of a difference which bank data is stored</a:t>
            </a:r>
          </a:p>
          <a:p>
            <a:pPr lvl="1"/>
            <a:r>
              <a:rPr lang="en-US" sz="1800" dirty="0"/>
              <a:t>A high NUMA encountered in expensive hardware solutions that have hundreds to thousands of CPUs yet they have a *shared* memory layout</a:t>
            </a:r>
          </a:p>
          <a:p>
            <a:pPr lvl="2"/>
            <a:r>
              <a:rPr lang="en-US" sz="1600" dirty="0"/>
              <a:t>SGI’s </a:t>
            </a:r>
            <a:r>
              <a:rPr lang="en-US" sz="1600" dirty="0" err="1"/>
              <a:t>Altix</a:t>
            </a:r>
            <a:r>
              <a:rPr lang="en-US" sz="1600" dirty="0"/>
              <a:t> back in the day</a:t>
            </a:r>
          </a:p>
          <a:p>
            <a:pPr lvl="2"/>
            <a:r>
              <a:rPr lang="en-US" sz="1600" dirty="0"/>
              <a:t>Less common today</a:t>
            </a:r>
          </a:p>
          <a:p>
            <a:pPr lvl="1"/>
            <a:r>
              <a:rPr lang="en-US" sz="1800" dirty="0"/>
              <a:t>NOTE: A system w/ NUMA factor = 1 is an SMP system</a:t>
            </a:r>
          </a:p>
          <a:p>
            <a:pPr marL="0" indent="0">
              <a:buNone/>
            </a:pP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45</a:t>
            </a:fld>
            <a:endParaRPr lang="en-US" altLang="en-US"/>
          </a:p>
        </p:txBody>
      </p:sp>
    </p:spTree>
    <p:extLst>
      <p:ext uri="{BB962C8B-B14F-4D97-AF65-F5344CB8AC3E}">
        <p14:creationId xmlns:p14="http://schemas.microsoft.com/office/powerpoint/2010/main" val="7749528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NUMA – A Schematic </a:t>
            </a:r>
            <a:r>
              <a:rPr lang="en-US" sz="2800" dirty="0"/>
              <a:t>[Intel specific]</a:t>
            </a:r>
            <a:endParaRPr lang="en-US" dirty="0"/>
          </a:p>
        </p:txBody>
      </p:sp>
      <p:sp>
        <p:nvSpPr>
          <p:cNvPr id="3" name="Content Placeholder 2"/>
          <p:cNvSpPr>
            <a:spLocks noGrp="1"/>
          </p:cNvSpPr>
          <p:nvPr>
            <p:ph idx="1"/>
          </p:nvPr>
        </p:nvSpPr>
        <p:spPr/>
        <p:txBody>
          <a:bodyPr/>
          <a:lstStyle/>
          <a:p>
            <a:r>
              <a:rPr lang="en-US" sz="1800" dirty="0"/>
              <a:t>Image below shows a motherboard w/ four sockets</a:t>
            </a:r>
          </a:p>
          <a:p>
            <a:r>
              <a:rPr lang="en-US" sz="1800" dirty="0"/>
              <a:t>LLC: last level cache (these days, most often it is L3 cache)</a:t>
            </a:r>
          </a:p>
          <a:p>
            <a:r>
              <a:rPr lang="en-US" sz="1800" dirty="0"/>
              <a:t>QPI: </a:t>
            </a:r>
            <a:r>
              <a:rPr lang="en-US" sz="1800" dirty="0" err="1"/>
              <a:t>QuickPath</a:t>
            </a:r>
            <a:r>
              <a:rPr lang="en-US" sz="1800" dirty="0"/>
              <a:t> Interconnect (more later; also, replaced by Ultra Path Interconnect more recently (Xeon </a:t>
            </a:r>
            <a:r>
              <a:rPr lang="en-US" sz="1800" dirty="0" err="1"/>
              <a:t>Skylake</a:t>
            </a:r>
            <a:r>
              <a:rPr lang="en-US" sz="1800" dirty="0"/>
              <a:t>, 2017))</a:t>
            </a:r>
          </a:p>
        </p:txBody>
      </p:sp>
      <p:pic>
        <p:nvPicPr>
          <p:cNvPr id="4" name="Picture 3"/>
          <p:cNvPicPr>
            <a:picLocks noChangeAspect="1"/>
          </p:cNvPicPr>
          <p:nvPr/>
        </p:nvPicPr>
        <p:blipFill rotWithShape="1">
          <a:blip r:embed="rId2"/>
          <a:srcRect l="6268" t="14892" r="13480" b="8281"/>
          <a:stretch/>
        </p:blipFill>
        <p:spPr>
          <a:xfrm>
            <a:off x="3487780" y="2887579"/>
            <a:ext cx="4757861" cy="3419673"/>
          </a:xfrm>
          <a:prstGeom prst="rect">
            <a:avLst/>
          </a:prstGeom>
        </p:spPr>
      </p:pic>
      <p:sp>
        <p:nvSpPr>
          <p:cNvPr id="5" name="Slide Number Placeholder 4"/>
          <p:cNvSpPr>
            <a:spLocks noGrp="1"/>
          </p:cNvSpPr>
          <p:nvPr>
            <p:ph type="sldNum" sz="quarter" idx="12"/>
          </p:nvPr>
        </p:nvSpPr>
        <p:spPr/>
        <p:txBody>
          <a:bodyPr/>
          <a:lstStyle/>
          <a:p>
            <a:fld id="{04A7C484-7E24-447E-8CB0-5149A4D34DEF}" type="slidenum">
              <a:rPr lang="en-US" altLang="en-US" smtClean="0"/>
              <a:pPr/>
              <a:t>46</a:t>
            </a:fld>
            <a:endParaRPr lang="en-US" altLang="en-US"/>
          </a:p>
        </p:txBody>
      </p:sp>
    </p:spTree>
    <p:extLst>
      <p:ext uri="{BB962C8B-B14F-4D97-AF65-F5344CB8AC3E}">
        <p14:creationId xmlns:p14="http://schemas.microsoft.com/office/powerpoint/2010/main" val="31460919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“NUMA Node”</a:t>
            </a:r>
          </a:p>
        </p:txBody>
      </p:sp>
      <p:sp>
        <p:nvSpPr>
          <p:cNvPr id="3" name="Content Placeholder 2"/>
          <p:cNvSpPr>
            <a:spLocks noGrp="1"/>
          </p:cNvSpPr>
          <p:nvPr>
            <p:ph idx="1"/>
          </p:nvPr>
        </p:nvSpPr>
        <p:spPr/>
        <p:txBody>
          <a:bodyPr/>
          <a:lstStyle/>
          <a:p>
            <a:r>
              <a:rPr lang="en-US" sz="2000" dirty="0"/>
              <a:t>Framing the discussion:</a:t>
            </a:r>
          </a:p>
          <a:p>
            <a:pPr lvl="1"/>
            <a:r>
              <a:rPr lang="en-US" sz="1800" dirty="0"/>
              <a:t>Focus on the case of *one* motherboard that</a:t>
            </a:r>
          </a:p>
          <a:p>
            <a:pPr lvl="2"/>
            <a:r>
              <a:rPr lang="en-US" sz="1600" dirty="0"/>
              <a:t>Hosts multiple sockets/multiple cores</a:t>
            </a:r>
          </a:p>
          <a:p>
            <a:pPr lvl="2"/>
            <a:r>
              <a:rPr lang="en-US" sz="1600" dirty="0"/>
              <a:t>Hosts multiple mem banks</a:t>
            </a:r>
          </a:p>
          <a:p>
            <a:pPr lvl="1"/>
            <a:r>
              <a:rPr lang="en-US" sz="1800" dirty="0"/>
              <a:t>This is the commodity hardware of today</a:t>
            </a:r>
          </a:p>
          <a:p>
            <a:pPr lvl="2"/>
            <a:endParaRPr lang="en-US" sz="1600" dirty="0"/>
          </a:p>
          <a:p>
            <a:pPr lvl="2"/>
            <a:endParaRPr lang="en-US" sz="1600" dirty="0"/>
          </a:p>
          <a:p>
            <a:pPr lvl="2"/>
            <a:endParaRPr lang="en-US" sz="1600" dirty="0"/>
          </a:p>
          <a:p>
            <a:r>
              <a:rPr lang="en-US" sz="2000" dirty="0"/>
              <a:t>NUMA node</a:t>
            </a:r>
          </a:p>
          <a:p>
            <a:pPr lvl="1"/>
            <a:r>
              <a:rPr lang="en-US" sz="1800" dirty="0"/>
              <a:t>Processors </a:t>
            </a:r>
            <a:r>
              <a:rPr lang="en-US" sz="1800" dirty="0">
                <a:solidFill>
                  <a:srgbClr val="0070C0"/>
                </a:solidFill>
              </a:rPr>
              <a:t>and</a:t>
            </a:r>
            <a:r>
              <a:rPr lang="en-US" sz="1800" dirty="0"/>
              <a:t> memory bank next to it</a:t>
            </a:r>
          </a:p>
          <a:p>
            <a:pPr lvl="2"/>
            <a:r>
              <a:rPr lang="en-US" sz="1500" dirty="0"/>
              <a:t>Combines to look much like a small SMP system in its own right</a:t>
            </a:r>
          </a:p>
          <a:p>
            <a:pPr lvl="2"/>
            <a:endParaRPr lang="en-US" sz="1600" dirty="0"/>
          </a:p>
          <a:p>
            <a:pPr lvl="2"/>
            <a:endParaRPr lang="en-US" sz="1600" dirty="0"/>
          </a:p>
          <a:p>
            <a:r>
              <a:rPr lang="en-US" sz="2200" dirty="0"/>
              <a:t>Notation: IOH – </a:t>
            </a:r>
            <a:r>
              <a:rPr lang="en-US" sz="2200" dirty="0" err="1"/>
              <a:t>Input/Output</a:t>
            </a:r>
            <a:r>
              <a:rPr lang="en-US" sz="2200" dirty="0"/>
              <a:t> Hub</a:t>
            </a:r>
          </a:p>
        </p:txBody>
      </p:sp>
      <p:pic>
        <p:nvPicPr>
          <p:cNvPr id="4" name="Picture 3"/>
          <p:cNvPicPr>
            <a:picLocks noChangeAspect="1"/>
          </p:cNvPicPr>
          <p:nvPr/>
        </p:nvPicPr>
        <p:blipFill>
          <a:blip r:embed="rId2"/>
          <a:stretch>
            <a:fillRect/>
          </a:stretch>
        </p:blipFill>
        <p:spPr>
          <a:xfrm>
            <a:off x="8028215" y="2841173"/>
            <a:ext cx="2500313" cy="1741791"/>
          </a:xfrm>
          <a:prstGeom prst="rect">
            <a:avLst/>
          </a:prstGeom>
        </p:spPr>
      </p:pic>
      <p:sp>
        <p:nvSpPr>
          <p:cNvPr id="5" name="Rectangle 4"/>
          <p:cNvSpPr/>
          <p:nvPr/>
        </p:nvSpPr>
        <p:spPr>
          <a:xfrm>
            <a:off x="9018815" y="4554001"/>
            <a:ext cx="981359" cy="246221"/>
          </a:xfrm>
          <a:prstGeom prst="rect">
            <a:avLst/>
          </a:prstGeom>
        </p:spPr>
        <p:txBody>
          <a:bodyPr wrap="none">
            <a:spAutoFit/>
          </a:bodyPr>
          <a:lstStyle/>
          <a:p>
            <a:r>
              <a:rPr lang="en-US" sz="1000" dirty="0">
                <a:latin typeface="+mj-lt"/>
              </a:rPr>
              <a:t>[ Dr. Dobb’s ]→</a:t>
            </a:r>
          </a:p>
        </p:txBody>
      </p:sp>
      <p:sp>
        <p:nvSpPr>
          <p:cNvPr id="6" name="Rectangle 5"/>
          <p:cNvSpPr/>
          <p:nvPr/>
        </p:nvSpPr>
        <p:spPr>
          <a:xfrm>
            <a:off x="8637814" y="2841172"/>
            <a:ext cx="762000" cy="838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2 7"/>
          <p:cNvSpPr/>
          <p:nvPr/>
        </p:nvSpPr>
        <p:spPr>
          <a:xfrm>
            <a:off x="9018814" y="2174969"/>
            <a:ext cx="609600" cy="381000"/>
          </a:xfrm>
          <a:prstGeom prst="borderCallout2">
            <a:avLst>
              <a:gd name="adj1" fmla="val 18750"/>
              <a:gd name="adj2" fmla="val -8333"/>
              <a:gd name="adj3" fmla="val 18751"/>
              <a:gd name="adj4" fmla="val -25834"/>
              <a:gd name="adj5" fmla="val 163167"/>
              <a:gd name="adj6" fmla="val -40000"/>
            </a:avLst>
          </a:prstGeom>
          <a:ln>
            <a:solidFill>
              <a:srgbClr val="CC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NUMA node</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47</a:t>
            </a:fld>
            <a:endParaRPr lang="en-US" altLang="en-US"/>
          </a:p>
        </p:txBody>
      </p:sp>
    </p:spTree>
    <p:extLst>
      <p:ext uri="{BB962C8B-B14F-4D97-AF65-F5344CB8AC3E}">
        <p14:creationId xmlns:p14="http://schemas.microsoft.com/office/powerpoint/2010/main" val="392327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Multi-Socket Configurations      </a:t>
            </a:r>
            <a:r>
              <a:rPr lang="en-US" sz="1600" dirty="0"/>
              <a:t>[1/2]</a:t>
            </a:r>
            <a:r>
              <a:rPr lang="en-US" dirty="0"/>
              <a:t/>
            </a:r>
            <a:br>
              <a:rPr lang="en-US" dirty="0"/>
            </a:br>
            <a:r>
              <a:rPr lang="en-US" sz="1800" dirty="0"/>
              <a:t>[two sockets, in this case]</a:t>
            </a: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48</a:t>
            </a:fld>
            <a:endParaRPr lang="en-US" altLang="en-US"/>
          </a:p>
        </p:txBody>
      </p:sp>
      <p:pic>
        <p:nvPicPr>
          <p:cNvPr id="5" name="Picture 4"/>
          <p:cNvPicPr>
            <a:picLocks noChangeAspect="1"/>
          </p:cNvPicPr>
          <p:nvPr/>
        </p:nvPicPr>
        <p:blipFill>
          <a:blip r:embed="rId2"/>
          <a:stretch>
            <a:fillRect/>
          </a:stretch>
        </p:blipFill>
        <p:spPr>
          <a:xfrm>
            <a:off x="2209800" y="2057400"/>
            <a:ext cx="7620000" cy="4213860"/>
          </a:xfrm>
          <a:prstGeom prst="rect">
            <a:avLst/>
          </a:prstGeom>
        </p:spPr>
      </p:pic>
      <p:sp>
        <p:nvSpPr>
          <p:cNvPr id="7" name="Rectangle 6"/>
          <p:cNvSpPr/>
          <p:nvPr/>
        </p:nvSpPr>
        <p:spPr>
          <a:xfrm>
            <a:off x="106763" y="6559982"/>
            <a:ext cx="530915" cy="230832"/>
          </a:xfrm>
          <a:prstGeom prst="rect">
            <a:avLst/>
          </a:prstGeom>
        </p:spPr>
        <p:txBody>
          <a:bodyPr wrap="none">
            <a:spAutoFit/>
          </a:bodyPr>
          <a:lstStyle/>
          <a:p>
            <a:r>
              <a:rPr lang="en-US" sz="900" dirty="0">
                <a:cs typeface="Times New Roman" panose="02020603050405020304" pitchFamily="18" charset="0"/>
              </a:rPr>
              <a:t>[</a:t>
            </a:r>
            <a:r>
              <a:rPr lang="en-US" sz="900" dirty="0">
                <a:cs typeface="Times New Roman" panose="02020603050405020304" pitchFamily="18" charset="0"/>
                <a:hlinkClick r:id="rId3"/>
              </a:rPr>
              <a:t>credit</a:t>
            </a:r>
            <a:r>
              <a:rPr lang="en-US" sz="900" dirty="0">
                <a:cs typeface="Times New Roman" panose="02020603050405020304" pitchFamily="18" charset="0"/>
              </a:rPr>
              <a:t>]</a:t>
            </a:r>
          </a:p>
        </p:txBody>
      </p:sp>
      <p:sp>
        <p:nvSpPr>
          <p:cNvPr id="8" name="Rectangle 7"/>
          <p:cNvSpPr/>
          <p:nvPr/>
        </p:nvSpPr>
        <p:spPr>
          <a:xfrm>
            <a:off x="2514601" y="2087184"/>
            <a:ext cx="1936043" cy="369332"/>
          </a:xfrm>
          <a:prstGeom prst="rect">
            <a:avLst/>
          </a:prstGeom>
        </p:spPr>
        <p:txBody>
          <a:bodyPr wrap="none">
            <a:spAutoFit/>
          </a:bodyPr>
          <a:lstStyle/>
          <a:p>
            <a:r>
              <a:rPr lang="en-US" dirty="0"/>
              <a:t>Socket-0 for CPU-0</a:t>
            </a:r>
          </a:p>
        </p:txBody>
      </p:sp>
      <p:sp>
        <p:nvSpPr>
          <p:cNvPr id="12" name="Right Arrow 11"/>
          <p:cNvSpPr/>
          <p:nvPr/>
        </p:nvSpPr>
        <p:spPr>
          <a:xfrm rot="16399069">
            <a:off x="4607234" y="4808816"/>
            <a:ext cx="1660333"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765370">
            <a:off x="4571569" y="2375358"/>
            <a:ext cx="1392939" cy="6096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4401" y="1453634"/>
            <a:ext cx="2688878" cy="369332"/>
          </a:xfrm>
          <a:prstGeom prst="rect">
            <a:avLst/>
          </a:prstGeom>
        </p:spPr>
        <p:txBody>
          <a:bodyPr wrap="none">
            <a:spAutoFit/>
          </a:bodyPr>
          <a:lstStyle/>
          <a:p>
            <a:r>
              <a:rPr lang="en-US" dirty="0"/>
              <a:t>Memory native to socket 0</a:t>
            </a:r>
          </a:p>
        </p:txBody>
      </p:sp>
      <p:sp>
        <p:nvSpPr>
          <p:cNvPr id="15" name="Rectangle 14"/>
          <p:cNvSpPr/>
          <p:nvPr/>
        </p:nvSpPr>
        <p:spPr>
          <a:xfrm>
            <a:off x="7848601" y="1902518"/>
            <a:ext cx="2688878" cy="369332"/>
          </a:xfrm>
          <a:prstGeom prst="rect">
            <a:avLst/>
          </a:prstGeom>
        </p:spPr>
        <p:txBody>
          <a:bodyPr wrap="none">
            <a:spAutoFit/>
          </a:bodyPr>
          <a:lstStyle/>
          <a:p>
            <a:r>
              <a:rPr lang="en-US" dirty="0"/>
              <a:t>Memory native to socket 0</a:t>
            </a:r>
          </a:p>
        </p:txBody>
      </p:sp>
      <p:sp>
        <p:nvSpPr>
          <p:cNvPr id="16" name="Rectangle 15"/>
          <p:cNvSpPr/>
          <p:nvPr/>
        </p:nvSpPr>
        <p:spPr>
          <a:xfrm>
            <a:off x="1449822" y="3056883"/>
            <a:ext cx="2688878" cy="369332"/>
          </a:xfrm>
          <a:prstGeom prst="rect">
            <a:avLst/>
          </a:prstGeom>
        </p:spPr>
        <p:txBody>
          <a:bodyPr wrap="none">
            <a:spAutoFit/>
          </a:bodyPr>
          <a:lstStyle/>
          <a:p>
            <a:r>
              <a:rPr lang="en-US" dirty="0"/>
              <a:t>Memory native to socket 1</a:t>
            </a:r>
          </a:p>
        </p:txBody>
      </p:sp>
      <p:sp>
        <p:nvSpPr>
          <p:cNvPr id="17" name="Rectangle 16"/>
          <p:cNvSpPr/>
          <p:nvPr/>
        </p:nvSpPr>
        <p:spPr>
          <a:xfrm>
            <a:off x="5487571" y="6142224"/>
            <a:ext cx="2688878" cy="369332"/>
          </a:xfrm>
          <a:prstGeom prst="rect">
            <a:avLst/>
          </a:prstGeom>
        </p:spPr>
        <p:txBody>
          <a:bodyPr wrap="none">
            <a:spAutoFit/>
          </a:bodyPr>
          <a:lstStyle/>
          <a:p>
            <a:r>
              <a:rPr lang="en-US" dirty="0"/>
              <a:t>Memory native to socket 1</a:t>
            </a:r>
          </a:p>
        </p:txBody>
      </p:sp>
      <p:sp>
        <p:nvSpPr>
          <p:cNvPr id="18" name="Right Arrow 17"/>
          <p:cNvSpPr/>
          <p:nvPr/>
        </p:nvSpPr>
        <p:spPr>
          <a:xfrm rot="8425548">
            <a:off x="8189485" y="2326675"/>
            <a:ext cx="552370"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5400000">
            <a:off x="5465969" y="1896536"/>
            <a:ext cx="552370"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3099777">
            <a:off x="3411724" y="3451611"/>
            <a:ext cx="552370" cy="327622"/>
          </a:xfrm>
          <a:prstGeom prst="rightArrow">
            <a:avLst>
              <a:gd name="adj1" fmla="val 50000"/>
              <a:gd name="adj2" fmla="val 6625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5350309">
            <a:off x="5887391" y="5349237"/>
            <a:ext cx="1408558" cy="327622"/>
          </a:xfrm>
          <a:prstGeom prst="rightArrow">
            <a:avLst>
              <a:gd name="adj1" fmla="val 38735"/>
              <a:gd name="adj2" fmla="val 671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02357" y="5588297"/>
            <a:ext cx="1936043" cy="369332"/>
          </a:xfrm>
          <a:prstGeom prst="rect">
            <a:avLst/>
          </a:prstGeom>
        </p:spPr>
        <p:txBody>
          <a:bodyPr wrap="none">
            <a:spAutoFit/>
          </a:bodyPr>
          <a:lstStyle/>
          <a:p>
            <a:r>
              <a:rPr lang="en-US" dirty="0"/>
              <a:t>Socket-1 for CPU-1</a:t>
            </a:r>
          </a:p>
        </p:txBody>
      </p:sp>
      <p:grpSp>
        <p:nvGrpSpPr>
          <p:cNvPr id="50" name="Group 49"/>
          <p:cNvGrpSpPr/>
          <p:nvPr/>
        </p:nvGrpSpPr>
        <p:grpSpPr>
          <a:xfrm>
            <a:off x="1358900" y="2792665"/>
            <a:ext cx="6346825" cy="2980299"/>
            <a:chOff x="1358900" y="2792665"/>
            <a:chExt cx="6346825" cy="2980299"/>
          </a:xfrm>
        </p:grpSpPr>
        <p:cxnSp>
          <p:nvCxnSpPr>
            <p:cNvPr id="51" name="Straight Connector 50"/>
            <p:cNvCxnSpPr/>
            <p:nvPr/>
          </p:nvCxnSpPr>
          <p:spPr>
            <a:xfrm flipV="1">
              <a:off x="1358900" y="2792666"/>
              <a:ext cx="2479101" cy="17927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1368425" y="2792665"/>
              <a:ext cx="6337300" cy="2980299"/>
              <a:chOff x="1368425" y="2792665"/>
              <a:chExt cx="6337300" cy="2980299"/>
            </a:xfrm>
          </p:grpSpPr>
          <p:cxnSp>
            <p:nvCxnSpPr>
              <p:cNvPr id="53" name="Straight Connector 52"/>
              <p:cNvCxnSpPr/>
              <p:nvPr/>
            </p:nvCxnSpPr>
            <p:spPr>
              <a:xfrm>
                <a:off x="1368425" y="4587628"/>
                <a:ext cx="4495800" cy="118533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838001" y="2792665"/>
                <a:ext cx="3855024" cy="82275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851888" y="3615422"/>
                <a:ext cx="1853837" cy="21575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56" name="Rectangle 55"/>
          <p:cNvSpPr/>
          <p:nvPr/>
        </p:nvSpPr>
        <p:spPr>
          <a:xfrm>
            <a:off x="1017652" y="4598392"/>
            <a:ext cx="864339" cy="646331"/>
          </a:xfrm>
          <a:prstGeom prst="rect">
            <a:avLst/>
          </a:prstGeom>
        </p:spPr>
        <p:txBody>
          <a:bodyPr wrap="none">
            <a:spAutoFit/>
          </a:bodyPr>
          <a:lstStyle/>
          <a:p>
            <a:r>
              <a:rPr lang="en-US" dirty="0">
                <a:solidFill>
                  <a:srgbClr val="C00000"/>
                </a:solidFill>
              </a:rPr>
              <a:t>NUMA </a:t>
            </a:r>
            <a:br>
              <a:rPr lang="en-US" dirty="0">
                <a:solidFill>
                  <a:srgbClr val="C00000"/>
                </a:solidFill>
              </a:rPr>
            </a:br>
            <a:r>
              <a:rPr lang="en-US" dirty="0">
                <a:solidFill>
                  <a:srgbClr val="C00000"/>
                </a:solidFill>
              </a:rPr>
              <a:t>Node</a:t>
            </a:r>
          </a:p>
        </p:txBody>
      </p:sp>
    </p:spTree>
    <p:extLst>
      <p:ext uri="{BB962C8B-B14F-4D97-AF65-F5344CB8AC3E}">
        <p14:creationId xmlns:p14="http://schemas.microsoft.com/office/powerpoint/2010/main" val="428953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rPr>
              <a:t>Point-to-Point</a:t>
            </a:r>
            <a:r>
              <a:rPr lang="en-US" dirty="0"/>
              <a:t> Technologies: a “local network” between nodes</a:t>
            </a:r>
          </a:p>
        </p:txBody>
      </p:sp>
      <p:sp>
        <p:nvSpPr>
          <p:cNvPr id="3" name="Content Placeholder 2"/>
          <p:cNvSpPr>
            <a:spLocks noGrp="1"/>
          </p:cNvSpPr>
          <p:nvPr>
            <p:ph idx="1"/>
          </p:nvPr>
        </p:nvSpPr>
        <p:spPr/>
        <p:txBody>
          <a:bodyPr/>
          <a:lstStyle/>
          <a:p>
            <a:pPr lvl="2"/>
            <a:endParaRPr lang="en-US" sz="1600" dirty="0"/>
          </a:p>
          <a:p>
            <a:r>
              <a:rPr lang="en-US" sz="2000" dirty="0"/>
              <a:t>Each CPU can access data stored in a different NUMA node</a:t>
            </a:r>
          </a:p>
          <a:p>
            <a:pPr lvl="1"/>
            <a:r>
              <a:rPr lang="en-US" sz="1800" dirty="0"/>
              <a:t>Happens over a very fast interconnect, which is like a local network</a:t>
            </a:r>
          </a:p>
          <a:p>
            <a:pPr lvl="2"/>
            <a:r>
              <a:rPr lang="en-US" sz="1600" dirty="0"/>
              <a:t>AMD’s solution name: </a:t>
            </a:r>
            <a:r>
              <a:rPr lang="en-US" sz="1600" dirty="0">
                <a:solidFill>
                  <a:srgbClr val="0070C0"/>
                </a:solidFill>
              </a:rPr>
              <a:t>Hyper Transport (HT)</a:t>
            </a:r>
          </a:p>
          <a:p>
            <a:pPr lvl="2"/>
            <a:r>
              <a:rPr lang="en-US" sz="1600" dirty="0"/>
              <a:t>Intel’s solution name: </a:t>
            </a:r>
            <a:r>
              <a:rPr lang="en-US" sz="1600" dirty="0" err="1">
                <a:solidFill>
                  <a:srgbClr val="0070C0"/>
                </a:solidFill>
              </a:rPr>
              <a:t>QuickPath</a:t>
            </a:r>
            <a:r>
              <a:rPr lang="en-US" sz="1600" dirty="0">
                <a:solidFill>
                  <a:srgbClr val="0070C0"/>
                </a:solidFill>
              </a:rPr>
              <a:t> Interconnect (QPI) </a:t>
            </a:r>
            <a:r>
              <a:rPr lang="en-US" sz="1600" dirty="0"/>
              <a:t>(more recently: Ultra Path Interconnect </a:t>
            </a:r>
            <a:r>
              <a:rPr lang="en-US" sz="1600" dirty="0">
                <a:solidFill>
                  <a:srgbClr val="0070C0"/>
                </a:solidFill>
              </a:rPr>
              <a:t>(UPI)</a:t>
            </a:r>
            <a:r>
              <a:rPr lang="en-US" sz="1600" dirty="0"/>
              <a:t>)</a:t>
            </a:r>
          </a:p>
          <a:p>
            <a:pPr lvl="1"/>
            <a:r>
              <a:rPr lang="en-US" sz="1900" dirty="0"/>
              <a:t>The fast interconnect (local network): shown in orange in picture</a:t>
            </a:r>
          </a:p>
          <a:p>
            <a:pPr lvl="2"/>
            <a:endParaRPr lang="en-US" sz="1600" dirty="0"/>
          </a:p>
          <a:p>
            <a:pPr lvl="1"/>
            <a:r>
              <a:rPr lang="en-US" sz="1800" dirty="0"/>
              <a:t>Possible topologies </a:t>
            </a:r>
            <a:r>
              <a:rPr lang="en-US" sz="1800" dirty="0" smtClean="0"/>
              <a:t>associated with </a:t>
            </a:r>
            <a:r>
              <a:rPr lang="en-US" sz="1800" dirty="0"/>
              <a:t>this “local network</a:t>
            </a:r>
            <a:r>
              <a:rPr lang="en-US" sz="1800" dirty="0" smtClean="0"/>
              <a:t>”:</a:t>
            </a:r>
            <a:endParaRPr lang="en-US" sz="1800" dirty="0"/>
          </a:p>
          <a:p>
            <a:pPr lvl="2"/>
            <a:r>
              <a:rPr lang="en-US" sz="1600" dirty="0"/>
              <a:t>2D-torus</a:t>
            </a:r>
          </a:p>
          <a:p>
            <a:pPr lvl="2"/>
            <a:r>
              <a:rPr lang="en-US" sz="1600" dirty="0"/>
              <a:t>2D-lattice (only moves in x or y direction – like 2D grid)</a:t>
            </a:r>
          </a:p>
          <a:p>
            <a:pPr lvl="2"/>
            <a:r>
              <a:rPr lang="en-US" sz="1600" dirty="0"/>
              <a:t>3D-Hypercube (3D version of lattice)</a:t>
            </a:r>
          </a:p>
          <a:p>
            <a:pPr lvl="2"/>
            <a:r>
              <a:rPr lang="en-US" sz="1600" dirty="0"/>
              <a:t>Etc.</a:t>
            </a:r>
          </a:p>
          <a:p>
            <a:pPr lvl="1"/>
            <a:endParaRPr lang="en-US" sz="1800" dirty="0"/>
          </a:p>
        </p:txBody>
      </p:sp>
      <p:grpSp>
        <p:nvGrpSpPr>
          <p:cNvPr id="9" name="Group 8"/>
          <p:cNvGrpSpPr/>
          <p:nvPr/>
        </p:nvGrpSpPr>
        <p:grpSpPr>
          <a:xfrm>
            <a:off x="8697687" y="3615014"/>
            <a:ext cx="2500313" cy="2625252"/>
            <a:chOff x="6248400" y="1162597"/>
            <a:chExt cx="2500313" cy="2625252"/>
          </a:xfrm>
        </p:grpSpPr>
        <p:pic>
          <p:nvPicPr>
            <p:cNvPr id="4" name="Picture 3"/>
            <p:cNvPicPr>
              <a:picLocks noChangeAspect="1"/>
            </p:cNvPicPr>
            <p:nvPr/>
          </p:nvPicPr>
          <p:blipFill>
            <a:blip r:embed="rId2"/>
            <a:stretch>
              <a:fillRect/>
            </a:stretch>
          </p:blipFill>
          <p:spPr>
            <a:xfrm>
              <a:off x="6248400" y="1828800"/>
              <a:ext cx="2500313" cy="1741791"/>
            </a:xfrm>
            <a:prstGeom prst="rect">
              <a:avLst/>
            </a:prstGeom>
          </p:spPr>
        </p:pic>
        <p:grpSp>
          <p:nvGrpSpPr>
            <p:cNvPr id="7" name="Group 6"/>
            <p:cNvGrpSpPr/>
            <p:nvPr/>
          </p:nvGrpSpPr>
          <p:grpSpPr>
            <a:xfrm>
              <a:off x="6858000" y="1162597"/>
              <a:ext cx="1362359" cy="2625252"/>
              <a:chOff x="6858000" y="1162597"/>
              <a:chExt cx="1362359" cy="2625252"/>
            </a:xfrm>
          </p:grpSpPr>
          <p:sp>
            <p:nvSpPr>
              <p:cNvPr id="5" name="Rectangle 4"/>
              <p:cNvSpPr/>
              <p:nvPr/>
            </p:nvSpPr>
            <p:spPr>
              <a:xfrm>
                <a:off x="7239000" y="3541628"/>
                <a:ext cx="981359" cy="246221"/>
              </a:xfrm>
              <a:prstGeom prst="rect">
                <a:avLst/>
              </a:prstGeom>
            </p:spPr>
            <p:txBody>
              <a:bodyPr wrap="none">
                <a:spAutoFit/>
              </a:bodyPr>
              <a:lstStyle/>
              <a:p>
                <a:r>
                  <a:rPr lang="en-US" sz="1000" dirty="0">
                    <a:latin typeface="+mj-lt"/>
                  </a:rPr>
                  <a:t>[ Dr. Dobb’s ]→</a:t>
                </a:r>
              </a:p>
            </p:txBody>
          </p:sp>
          <p:sp>
            <p:nvSpPr>
              <p:cNvPr id="6" name="Rectangle 5"/>
              <p:cNvSpPr/>
              <p:nvPr/>
            </p:nvSpPr>
            <p:spPr>
              <a:xfrm>
                <a:off x="6858000" y="1828800"/>
                <a:ext cx="762000" cy="838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2 7"/>
              <p:cNvSpPr/>
              <p:nvPr/>
            </p:nvSpPr>
            <p:spPr>
              <a:xfrm>
                <a:off x="7239000" y="1162597"/>
                <a:ext cx="609600" cy="381000"/>
              </a:xfrm>
              <a:prstGeom prst="borderCallout2">
                <a:avLst>
                  <a:gd name="adj1" fmla="val 18750"/>
                  <a:gd name="adj2" fmla="val -8333"/>
                  <a:gd name="adj3" fmla="val 18751"/>
                  <a:gd name="adj4" fmla="val -25834"/>
                  <a:gd name="adj5" fmla="val 163167"/>
                  <a:gd name="adj6" fmla="val -40000"/>
                </a:avLst>
              </a:prstGeom>
              <a:ln>
                <a:solidFill>
                  <a:srgbClr val="CC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NUMA node</a:t>
                </a:r>
              </a:p>
            </p:txBody>
          </p:sp>
        </p:grpSp>
      </p:grpSp>
      <p:sp>
        <p:nvSpPr>
          <p:cNvPr id="10" name="Slide Number Placeholder 9"/>
          <p:cNvSpPr>
            <a:spLocks noGrp="1"/>
          </p:cNvSpPr>
          <p:nvPr>
            <p:ph type="sldNum" sz="quarter" idx="12"/>
          </p:nvPr>
        </p:nvSpPr>
        <p:spPr/>
        <p:txBody>
          <a:bodyPr/>
          <a:lstStyle/>
          <a:p>
            <a:fld id="{04A7C484-7E24-447E-8CB0-5149A4D34DEF}" type="slidenum">
              <a:rPr lang="en-US" altLang="en-US" smtClean="0"/>
              <a:pPr/>
              <a:t>49</a:t>
            </a:fld>
            <a:endParaRPr lang="en-US" altLang="en-US"/>
          </a:p>
        </p:txBody>
      </p:sp>
    </p:spTree>
    <p:extLst>
      <p:ext uri="{BB962C8B-B14F-4D97-AF65-F5344CB8AC3E}">
        <p14:creationId xmlns:p14="http://schemas.microsoft.com/office/powerpoint/2010/main" val="3856023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en-US" dirty="0"/>
              <a:t>The </a:t>
            </a:r>
            <a:r>
              <a:rPr lang="en-US" dirty="0">
                <a:solidFill>
                  <a:srgbClr val="FFC000"/>
                </a:solidFill>
                <a:latin typeface="Consolas" panose="020B0609020204030204" pitchFamily="49" charset="0"/>
              </a:rPr>
              <a:t>barrier</a:t>
            </a:r>
            <a:r>
              <a:rPr lang="en-US" dirty="0"/>
              <a:t> Construct</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5</a:t>
            </a:fld>
            <a:endParaRPr lang="en-US" altLang="en-US"/>
          </a:p>
        </p:txBody>
      </p:sp>
      <p:sp>
        <p:nvSpPr>
          <p:cNvPr id="620547" name="Rectangle 3"/>
          <p:cNvSpPr>
            <a:spLocks noGrp="1" noChangeArrowheads="1"/>
          </p:cNvSpPr>
          <p:nvPr>
            <p:ph type="body" idx="4294967295"/>
          </p:nvPr>
        </p:nvSpPr>
        <p:spPr>
          <a:xfrm>
            <a:off x="415636" y="1132482"/>
            <a:ext cx="11369964" cy="2571164"/>
          </a:xfrm>
        </p:spPr>
        <p:txBody>
          <a:bodyPr>
            <a:normAutofit/>
          </a:bodyPr>
          <a:lstStyle/>
          <a:p>
            <a:r>
              <a:rPr lang="en-US" dirty="0" smtClean="0"/>
              <a:t>This is an </a:t>
            </a:r>
            <a:r>
              <a:rPr lang="en-US" dirty="0" smtClean="0">
                <a:solidFill>
                  <a:srgbClr val="0070C0"/>
                </a:solidFill>
              </a:rPr>
              <a:t>e</a:t>
            </a:r>
            <a:r>
              <a:rPr lang="en-US" dirty="0" smtClean="0">
                <a:solidFill>
                  <a:srgbClr val="0070C0"/>
                </a:solidFill>
              </a:rPr>
              <a:t>xplicit</a:t>
            </a:r>
            <a:r>
              <a:rPr lang="en-US" dirty="0" smtClean="0"/>
              <a:t> </a:t>
            </a:r>
            <a:r>
              <a:rPr lang="en-US" dirty="0"/>
              <a:t>barrier synchronization</a:t>
            </a:r>
          </a:p>
          <a:p>
            <a:r>
              <a:rPr lang="en-US" dirty="0"/>
              <a:t>Each thread waits until all threads arrive</a:t>
            </a:r>
          </a:p>
          <a:p>
            <a:endParaRPr lang="en-US" dirty="0"/>
          </a:p>
          <a:p>
            <a:endParaRPr lang="en-US" dirty="0"/>
          </a:p>
          <a:p>
            <a:r>
              <a:rPr lang="en-US" dirty="0"/>
              <a:t>Example below assumes that in </a:t>
            </a:r>
            <a:r>
              <a:rPr lang="en-US" dirty="0" err="1">
                <a:latin typeface="Consolas" panose="020B0609020204030204" pitchFamily="49" charset="0"/>
              </a:rPr>
              <a:t>DoSomework</a:t>
            </a:r>
            <a:r>
              <a:rPr lang="en-US" dirty="0">
                <a:latin typeface="Consolas" panose="020B0609020204030204" pitchFamily="49" charset="0"/>
              </a:rPr>
              <a:t>(X,Y)</a:t>
            </a:r>
            <a:r>
              <a:rPr lang="en-US" dirty="0"/>
              <a:t> </a:t>
            </a:r>
            <a:r>
              <a:rPr lang="en-US" dirty="0">
                <a:latin typeface="Consolas" panose="020B0609020204030204" pitchFamily="49" charset="0"/>
              </a:rPr>
              <a:t>X</a:t>
            </a:r>
            <a:r>
              <a:rPr lang="en-US" dirty="0"/>
              <a:t> is an input and </a:t>
            </a:r>
            <a:r>
              <a:rPr lang="en-US" dirty="0">
                <a:latin typeface="Consolas" panose="020B0609020204030204" pitchFamily="49" charset="0"/>
              </a:rPr>
              <a:t>Y</a:t>
            </a:r>
            <a:r>
              <a:rPr lang="en-US" dirty="0"/>
              <a:t> is the output:</a:t>
            </a:r>
          </a:p>
        </p:txBody>
      </p:sp>
      <p:sp>
        <p:nvSpPr>
          <p:cNvPr id="2" name="Rectangle 1"/>
          <p:cNvSpPr/>
          <p:nvPr/>
        </p:nvSpPr>
        <p:spPr>
          <a:xfrm>
            <a:off x="1871197" y="3821385"/>
            <a:ext cx="6324600" cy="2308324"/>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r>
              <a:rPr lang="en-US" dirty="0">
                <a:solidFill>
                  <a:srgbClr val="0000FF"/>
                </a:solidFill>
                <a:latin typeface="Consolas" pitchFamily="49" charset="0"/>
                <a:cs typeface="Consolas" pitchFamily="49" charset="0"/>
              </a:rPr>
              <a:t>shared</a:t>
            </a:r>
            <a:r>
              <a:rPr lang="en-US" dirty="0">
                <a:solidFill>
                  <a:prstClr val="black"/>
                </a:solidFill>
                <a:latin typeface="Consolas" pitchFamily="49" charset="0"/>
                <a:cs typeface="Consolas" pitchFamily="49" charset="0"/>
              </a:rPr>
              <a:t>(A, B, C)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DoSomeWork</a:t>
            </a:r>
            <a:r>
              <a:rPr lang="en-US" dirty="0">
                <a:solidFill>
                  <a:prstClr val="black"/>
                </a:solidFill>
                <a:latin typeface="Consolas" pitchFamily="49" charset="0"/>
                <a:cs typeface="Consolas" pitchFamily="49" charset="0"/>
              </a:rPr>
              <a:t>(A,B); </a:t>
            </a:r>
            <a:r>
              <a:rPr lang="en-US" dirty="0">
                <a:solidFill>
                  <a:srgbClr val="008000"/>
                </a:solidFill>
                <a:latin typeface="Consolas" pitchFamily="49" charset="0"/>
                <a:cs typeface="Consolas" pitchFamily="49" charset="0"/>
              </a:rPr>
              <a:t>// input is A, </a:t>
            </a:r>
            <a:r>
              <a:rPr lang="en-US" b="1" dirty="0">
                <a:solidFill>
                  <a:srgbClr val="008000"/>
                </a:solidFill>
                <a:latin typeface="Consolas" pitchFamily="49" charset="0"/>
                <a:cs typeface="Consolas" pitchFamily="49" charset="0"/>
              </a:rPr>
              <a:t>output is B</a:t>
            </a:r>
          </a:p>
          <a:p>
            <a:endParaRPr lang="en-US" dirty="0">
              <a:solidFill>
                <a:srgbClr val="0000FF"/>
              </a:solidFill>
              <a:latin typeface="Consolas" pitchFamily="49" charset="0"/>
              <a:cs typeface="Consolas" pitchFamily="49" charset="0"/>
            </a:endParaRP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barrier </a:t>
            </a:r>
          </a:p>
          <a:p>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DoSomeWork</a:t>
            </a:r>
            <a:r>
              <a:rPr lang="en-US" dirty="0">
                <a:solidFill>
                  <a:prstClr val="black"/>
                </a:solidFill>
                <a:latin typeface="Consolas" pitchFamily="49" charset="0"/>
                <a:cs typeface="Consolas" pitchFamily="49" charset="0"/>
              </a:rPr>
              <a:t>(B,C); </a:t>
            </a:r>
            <a:r>
              <a:rPr lang="en-US" dirty="0">
                <a:solidFill>
                  <a:srgbClr val="008000"/>
                </a:solidFill>
                <a:latin typeface="Consolas" pitchFamily="49" charset="0"/>
                <a:cs typeface="Consolas" pitchFamily="49" charset="0"/>
              </a:rPr>
              <a:t>// </a:t>
            </a:r>
            <a:r>
              <a:rPr lang="en-US" b="1" dirty="0">
                <a:solidFill>
                  <a:srgbClr val="008000"/>
                </a:solidFill>
                <a:latin typeface="Consolas" pitchFamily="49" charset="0"/>
                <a:cs typeface="Consolas" pitchFamily="49" charset="0"/>
              </a:rPr>
              <a:t>input is B</a:t>
            </a:r>
            <a:r>
              <a:rPr lang="en-US" dirty="0">
                <a:solidFill>
                  <a:srgbClr val="008000"/>
                </a:solidFill>
                <a:latin typeface="Consolas" pitchFamily="49" charset="0"/>
                <a:cs typeface="Consolas" pitchFamily="49" charset="0"/>
              </a:rPr>
              <a:t>, output is C</a:t>
            </a:r>
          </a:p>
          <a:p>
            <a:r>
              <a:rPr lang="en-US" dirty="0">
                <a:solidFill>
                  <a:prstClr val="black"/>
                </a:solidFill>
                <a:latin typeface="Consolas" pitchFamily="49" charset="0"/>
                <a:cs typeface="Consolas" pitchFamily="49" charset="0"/>
              </a:rPr>
              <a:t>}</a:t>
            </a:r>
          </a:p>
        </p:txBody>
      </p:sp>
      <p:sp>
        <p:nvSpPr>
          <p:cNvPr id="8" name="Rectangle 7"/>
          <p:cNvSpPr/>
          <p:nvPr/>
        </p:nvSpPr>
        <p:spPr>
          <a:xfrm>
            <a:off x="42089" y="6581001"/>
            <a:ext cx="1042640" cy="276999"/>
          </a:xfrm>
          <a:prstGeom prst="rect">
            <a:avLst/>
          </a:prstGeom>
        </p:spPr>
        <p:txBody>
          <a:bodyPr wrap="square">
            <a:spAutoFit/>
          </a:bodyPr>
          <a:lstStyle/>
          <a:p>
            <a:r>
              <a:rPr lang="en-US" sz="1200" dirty="0"/>
              <a:t>[IOMPP]→</a:t>
            </a:r>
          </a:p>
        </p:txBody>
      </p:sp>
      <p:sp>
        <p:nvSpPr>
          <p:cNvPr id="4" name="Rectangle 3"/>
          <p:cNvSpPr/>
          <p:nvPr/>
        </p:nvSpPr>
        <p:spPr>
          <a:xfrm>
            <a:off x="8525421" y="4652381"/>
            <a:ext cx="3243773" cy="584775"/>
          </a:xfrm>
          <a:prstGeom prst="rect">
            <a:avLst/>
          </a:prstGeom>
          <a:ln>
            <a:solidFill>
              <a:schemeClr val="accent1"/>
            </a:solidFill>
          </a:ln>
        </p:spPr>
        <p:txBody>
          <a:bodyPr wrap="none">
            <a:spAutoFit/>
          </a:bodyPr>
          <a:lstStyle/>
          <a:p>
            <a:r>
              <a:rPr lang="en-US" sz="1600" dirty="0"/>
              <a:t>Quick question: how about breaking </a:t>
            </a:r>
            <a:br>
              <a:rPr lang="en-US" sz="1600" dirty="0"/>
            </a:br>
            <a:r>
              <a:rPr lang="en-US" sz="1600" dirty="0"/>
              <a:t>this into two parallel regions?</a:t>
            </a:r>
          </a:p>
        </p:txBody>
      </p:sp>
    </p:spTree>
    <p:custDataLst>
      <p:tags r:id="rId1"/>
    </p:custDataLst>
    <p:extLst>
      <p:ext uri="{BB962C8B-B14F-4D97-AF65-F5344CB8AC3E}">
        <p14:creationId xmlns:p14="http://schemas.microsoft.com/office/powerpoint/2010/main" val="42025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NUMA Performance Hit, order </a:t>
            </a:r>
            <a:r>
              <a:rPr lang="en-US"/>
              <a:t>of magnitude</a:t>
            </a:r>
            <a:endParaRPr lang="en-US" dirty="0"/>
          </a:p>
        </p:txBody>
      </p:sp>
      <p:sp>
        <p:nvSpPr>
          <p:cNvPr id="3" name="Content Placeholder 2"/>
          <p:cNvSpPr>
            <a:spLocks noGrp="1"/>
          </p:cNvSpPr>
          <p:nvPr>
            <p:ph sz="half" idx="1"/>
          </p:nvPr>
        </p:nvSpPr>
        <p:spPr>
          <a:xfrm>
            <a:off x="604157" y="1599520"/>
            <a:ext cx="4267200" cy="4411662"/>
          </a:xfrm>
        </p:spPr>
        <p:txBody>
          <a:bodyPr/>
          <a:lstStyle/>
          <a:p>
            <a:pPr lvl="1"/>
            <a:endParaRPr lang="en-US" sz="1400" dirty="0"/>
          </a:p>
          <a:p>
            <a:r>
              <a:rPr lang="en-US" sz="1800" dirty="0"/>
              <a:t>What sort of slowdown should one expect if accessing memory outside a NUMA node?</a:t>
            </a:r>
          </a:p>
          <a:p>
            <a:endParaRPr lang="en-US" sz="1800" dirty="0"/>
          </a:p>
          <a:p>
            <a:r>
              <a:rPr lang="en-US" sz="1800" dirty="0"/>
              <a:t>Approximate values:</a:t>
            </a:r>
          </a:p>
          <a:p>
            <a:pPr lvl="1"/>
            <a:r>
              <a:rPr lang="en-US" sz="1600" dirty="0"/>
              <a:t>20% slowdown for reads</a:t>
            </a:r>
          </a:p>
          <a:p>
            <a:pPr lvl="1"/>
            <a:r>
              <a:rPr lang="en-US" sz="1600" dirty="0"/>
              <a:t>30% slowdown for writes</a:t>
            </a:r>
          </a:p>
          <a:p>
            <a:endParaRPr lang="en-US" sz="2000" dirty="0"/>
          </a:p>
          <a:p>
            <a:r>
              <a:rPr lang="en-US" sz="1800" dirty="0"/>
              <a:t>Values above depend on the number of hops required to reach memory bank</a:t>
            </a:r>
          </a:p>
          <a:p>
            <a:pPr lvl="1"/>
            <a:r>
              <a:rPr lang="en-US" sz="1400" dirty="0"/>
              <a:t>Closer NUMA nodes lead to lower values</a:t>
            </a:r>
          </a:p>
        </p:txBody>
      </p:sp>
      <p:pic>
        <p:nvPicPr>
          <p:cNvPr id="4" name="Picture 3"/>
          <p:cNvPicPr>
            <a:picLocks noChangeAspect="1"/>
          </p:cNvPicPr>
          <p:nvPr/>
        </p:nvPicPr>
        <p:blipFill>
          <a:blip r:embed="rId2"/>
          <a:stretch>
            <a:fillRect/>
          </a:stretch>
        </p:blipFill>
        <p:spPr>
          <a:xfrm>
            <a:off x="7102929" y="2053901"/>
            <a:ext cx="3851416" cy="3502900"/>
          </a:xfrm>
          <a:prstGeom prst="rect">
            <a:avLst/>
          </a:prstGeom>
        </p:spPr>
      </p:pic>
      <p:sp>
        <p:nvSpPr>
          <p:cNvPr id="6" name="Rectangle 5"/>
          <p:cNvSpPr/>
          <p:nvPr/>
        </p:nvSpPr>
        <p:spPr>
          <a:xfrm>
            <a:off x="136072" y="6627168"/>
            <a:ext cx="4572000" cy="230832"/>
          </a:xfrm>
          <a:prstGeom prst="rect">
            <a:avLst/>
          </a:prstGeom>
        </p:spPr>
        <p:txBody>
          <a:bodyPr>
            <a:spAutoFit/>
          </a:bodyPr>
          <a:lstStyle/>
          <a:p>
            <a:r>
              <a:rPr lang="en-US" sz="900" dirty="0">
                <a:latin typeface="+mj-lt"/>
              </a:rPr>
              <a:t>[ Ulrich </a:t>
            </a:r>
            <a:r>
              <a:rPr lang="en-US" sz="900" dirty="0" err="1">
                <a:latin typeface="+mj-lt"/>
              </a:rPr>
              <a:t>Drepper</a:t>
            </a:r>
            <a:r>
              <a:rPr lang="en-US" sz="900" dirty="0">
                <a:latin typeface="+mj-lt"/>
              </a:rPr>
              <a:t>: What Every Programmer Should Know About Memory ]→</a:t>
            </a:r>
          </a:p>
        </p:txBody>
      </p:sp>
      <p:sp>
        <p:nvSpPr>
          <p:cNvPr id="7" name="Slide Number Placeholder 6"/>
          <p:cNvSpPr>
            <a:spLocks noGrp="1"/>
          </p:cNvSpPr>
          <p:nvPr>
            <p:ph type="sldNum" sz="quarter" idx="12"/>
          </p:nvPr>
        </p:nvSpPr>
        <p:spPr/>
        <p:txBody>
          <a:bodyPr/>
          <a:lstStyle/>
          <a:p>
            <a:fld id="{D3CBA5F2-BA81-4598-939D-5BFFBD4009F6}" type="slidenum">
              <a:rPr lang="en-US" altLang="en-US" smtClean="0"/>
              <a:pPr/>
              <a:t>50</a:t>
            </a:fld>
            <a:endParaRPr lang="en-US" altLang="en-US"/>
          </a:p>
        </p:txBody>
      </p:sp>
    </p:spTree>
    <p:extLst>
      <p:ext uri="{BB962C8B-B14F-4D97-AF65-F5344CB8AC3E}">
        <p14:creationId xmlns:p14="http://schemas.microsoft.com/office/powerpoint/2010/main" val="37061900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NUMA aspects: How the </a:t>
            </a:r>
            <a:r>
              <a:rPr lang="en-US" dirty="0"/>
              <a:t>OS Comes </a:t>
            </a:r>
            <a:r>
              <a:rPr lang="en-US" dirty="0" smtClean="0"/>
              <a:t>into play</a:t>
            </a:r>
            <a:endParaRPr lang="en-US" dirty="0"/>
          </a:p>
        </p:txBody>
      </p:sp>
      <p:sp>
        <p:nvSpPr>
          <p:cNvPr id="3" name="Content Placeholder 2"/>
          <p:cNvSpPr>
            <a:spLocks noGrp="1"/>
          </p:cNvSpPr>
          <p:nvPr>
            <p:ph idx="1"/>
          </p:nvPr>
        </p:nvSpPr>
        <p:spPr/>
        <p:txBody>
          <a:bodyPr/>
          <a:lstStyle/>
          <a:p>
            <a:endParaRPr lang="en-US" sz="2000" dirty="0"/>
          </a:p>
          <a:p>
            <a:r>
              <a:rPr lang="en-US" sz="2000" dirty="0"/>
              <a:t>NUMA aspects where Operating System (OS) comes into play</a:t>
            </a:r>
          </a:p>
          <a:p>
            <a:pPr lvl="1"/>
            <a:endParaRPr lang="en-US" sz="1800" dirty="0"/>
          </a:p>
          <a:p>
            <a:pPr marL="344487" lvl="1" indent="0">
              <a:buNone/>
            </a:pPr>
            <a:r>
              <a:rPr lang="en-US" sz="1800" dirty="0"/>
              <a:t>1) When a thread </a:t>
            </a:r>
            <a:r>
              <a:rPr lang="en-US" sz="1800" dirty="0" err="1">
                <a:solidFill>
                  <a:srgbClr val="0070C0"/>
                </a:solidFill>
                <a:latin typeface="Courier New" panose="02070309020205020404" pitchFamily="49" charset="0"/>
                <a:cs typeface="Courier New" panose="02070309020205020404" pitchFamily="49" charset="0"/>
              </a:rPr>
              <a:t>malloc</a:t>
            </a:r>
            <a:r>
              <a:rPr lang="en-US" sz="1800" dirty="0" err="1">
                <a:solidFill>
                  <a:srgbClr val="0070C0"/>
                </a:solidFill>
              </a:rPr>
              <a:t>s</a:t>
            </a:r>
            <a:r>
              <a:rPr lang="en-US" sz="1800" dirty="0">
                <a:solidFill>
                  <a:srgbClr val="0070C0"/>
                </a:solidFill>
              </a:rPr>
              <a:t> memory</a:t>
            </a:r>
            <a:r>
              <a:rPr lang="en-US" sz="1800" dirty="0"/>
              <a:t>, </a:t>
            </a:r>
            <a:r>
              <a:rPr lang="en-US" sz="1800" i="1" dirty="0"/>
              <a:t>ideally</a:t>
            </a:r>
            <a:r>
              <a:rPr lang="en-US" sz="1800" dirty="0"/>
              <a:t> it should be physically located in same NUMA node. </a:t>
            </a:r>
          </a:p>
          <a:p>
            <a:pPr lvl="2"/>
            <a:r>
              <a:rPr lang="en-US" sz="1600" dirty="0"/>
              <a:t>Footnote: typically the OS can allow different strategies for memory allocation. “Striping the memory” is such a strategy – memory is allocated on all banks. An averaging takes place, in the end you know that it’s not ideal, but on average is ok (particularly for small NUMA factors).</a:t>
            </a:r>
          </a:p>
          <a:p>
            <a:pPr lvl="2"/>
            <a:r>
              <a:rPr lang="en-US" sz="1600" dirty="0"/>
              <a:t>Related concept: </a:t>
            </a:r>
            <a:r>
              <a:rPr lang="en-US" sz="1600" dirty="0">
                <a:solidFill>
                  <a:srgbClr val="00B050"/>
                </a:solidFill>
              </a:rPr>
              <a:t>data affinity</a:t>
            </a:r>
            <a:r>
              <a:rPr lang="en-US" sz="1600" dirty="0"/>
              <a:t> – you want a core to keep operating on the same set of data to maintain locality (hit the cache)</a:t>
            </a:r>
          </a:p>
          <a:p>
            <a:pPr lvl="2"/>
            <a:endParaRPr lang="en-US" sz="1600" dirty="0"/>
          </a:p>
          <a:p>
            <a:pPr lvl="2"/>
            <a:endParaRPr lang="en-US" sz="1600" dirty="0"/>
          </a:p>
          <a:p>
            <a:pPr marL="344487" lvl="1" indent="0">
              <a:buNone/>
            </a:pPr>
            <a:r>
              <a:rPr lang="en-US" sz="1800" dirty="0"/>
              <a:t>2) </a:t>
            </a:r>
            <a:r>
              <a:rPr lang="en-US" sz="1800" dirty="0">
                <a:solidFill>
                  <a:srgbClr val="0070C0"/>
                </a:solidFill>
              </a:rPr>
              <a:t>Migrating the execution of a thread</a:t>
            </a:r>
            <a:r>
              <a:rPr lang="en-US" sz="1800" dirty="0"/>
              <a:t> from one NUMA node to a different one should be avoided if possible. </a:t>
            </a:r>
          </a:p>
          <a:p>
            <a:pPr marL="344487" lvl="1" indent="0">
              <a:buNone/>
            </a:pPr>
            <a:endParaRPr lang="en-US" sz="1800" dirty="0"/>
          </a:p>
          <a:p>
            <a:pPr marL="344487" lvl="1" indent="0">
              <a:buNone/>
            </a:pPr>
            <a:endParaRPr lang="en-US" sz="1800" dirty="0"/>
          </a:p>
          <a:p>
            <a:r>
              <a:rPr lang="en-US" sz="2000" dirty="0"/>
              <a:t>The OS has a role to play in 1) and 2) above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51</a:t>
            </a:fld>
            <a:endParaRPr lang="en-US" altLang="en-US"/>
          </a:p>
        </p:txBody>
      </p:sp>
    </p:spTree>
    <p:extLst>
      <p:ext uri="{BB962C8B-B14F-4D97-AF65-F5344CB8AC3E}">
        <p14:creationId xmlns:p14="http://schemas.microsoft.com/office/powerpoint/2010/main" val="18128814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Data affinity: Preamble/Backdrop</a:t>
            </a:r>
            <a:endParaRPr lang="en-US" dirty="0"/>
          </a:p>
        </p:txBody>
      </p:sp>
      <p:sp>
        <p:nvSpPr>
          <p:cNvPr id="7" name="Content Placeholder 6"/>
          <p:cNvSpPr>
            <a:spLocks noGrp="1"/>
          </p:cNvSpPr>
          <p:nvPr>
            <p:ph idx="1"/>
          </p:nvPr>
        </p:nvSpPr>
        <p:spPr/>
        <p:txBody>
          <a:bodyPr/>
          <a:lstStyle/>
          <a:p>
            <a:pPr lvl="1"/>
            <a:endParaRPr lang="en-US" dirty="0" smtClean="0"/>
          </a:p>
          <a:p>
            <a:r>
              <a:rPr lang="en-US" dirty="0" smtClean="0"/>
              <a:t>Imagine the following scenario, when executing an OpenMP program</a:t>
            </a:r>
          </a:p>
          <a:p>
            <a:pPr lvl="1"/>
            <a:endParaRPr lang="en-US" dirty="0" smtClean="0"/>
          </a:p>
          <a:p>
            <a:pPr lvl="1"/>
            <a:r>
              <a:rPr lang="en-US" dirty="0" smtClean="0"/>
              <a:t>The execution hits parallel for, with static schedule</a:t>
            </a:r>
          </a:p>
          <a:p>
            <a:pPr lvl="2"/>
            <a:r>
              <a:rPr lang="en-US" dirty="0" smtClean="0"/>
              <a:t>Assume Master gets Core 0, Thread 1 gets Core 1, …, Thread 15 gets Core 15</a:t>
            </a:r>
          </a:p>
          <a:p>
            <a:pPr lvl="2"/>
            <a:r>
              <a:rPr lang="en-US" dirty="0" smtClean="0"/>
              <a:t>Note: </a:t>
            </a:r>
            <a:r>
              <a:rPr lang="en-US" dirty="0"/>
              <a:t>Worker threads folded back at end of parallel </a:t>
            </a:r>
            <a:r>
              <a:rPr lang="en-US" dirty="0" smtClean="0"/>
              <a:t>for</a:t>
            </a:r>
          </a:p>
          <a:p>
            <a:pPr lvl="2"/>
            <a:endParaRPr lang="en-US" dirty="0" smtClean="0"/>
          </a:p>
          <a:p>
            <a:pPr lvl="1"/>
            <a:r>
              <a:rPr lang="en-US" dirty="0" smtClean="0"/>
              <a:t>Next, after worker threads folded back, Master thread goes through a sequential segment of the code</a:t>
            </a:r>
          </a:p>
          <a:p>
            <a:pPr lvl="2"/>
            <a:r>
              <a:rPr lang="en-US" dirty="0" smtClean="0"/>
              <a:t>Meanwhile, Core 2 has data in its cache that just sits there</a:t>
            </a:r>
          </a:p>
          <a:p>
            <a:pPr lvl="1"/>
            <a:endParaRPr lang="en-US" dirty="0" smtClean="0"/>
          </a:p>
          <a:p>
            <a:pPr lvl="1"/>
            <a:r>
              <a:rPr lang="en-US" dirty="0" smtClean="0"/>
              <a:t>Next yet, the execution hits a second parallel for, which this time has a schedule “dynamic”</a:t>
            </a:r>
          </a:p>
          <a:p>
            <a:pPr lvl="2"/>
            <a:r>
              <a:rPr lang="en-US" dirty="0" smtClean="0"/>
              <a:t>A thread will be associated with Core 2. But this thread gets assigned to work on data that is in Core 7’s cache</a:t>
            </a:r>
          </a:p>
          <a:p>
            <a:pPr lvl="3"/>
            <a:r>
              <a:rPr lang="en-US" dirty="0" smtClean="0"/>
              <a:t>Can be worse: thread on Core 2 needs to access data from a different NUMA node</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263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GB" altLang="en-US" dirty="0"/>
              <a:t>Data Affinity</a:t>
            </a:r>
          </a:p>
        </p:txBody>
      </p:sp>
      <p:sp>
        <p:nvSpPr>
          <p:cNvPr id="203779" name="Rectangle 3"/>
          <p:cNvSpPr>
            <a:spLocks noGrp="1" noChangeArrowheads="1"/>
          </p:cNvSpPr>
          <p:nvPr>
            <p:ph type="body" idx="1"/>
          </p:nvPr>
        </p:nvSpPr>
        <p:spPr/>
        <p:txBody>
          <a:bodyPr/>
          <a:lstStyle/>
          <a:p>
            <a:r>
              <a:rPr lang="en-GB" altLang="en-US" sz="2000" dirty="0">
                <a:solidFill>
                  <a:srgbClr val="0070C0"/>
                </a:solidFill>
              </a:rPr>
              <a:t>Data affinity</a:t>
            </a:r>
            <a:r>
              <a:rPr lang="en-GB" altLang="en-US" sz="2000" dirty="0"/>
              <a:t>: </a:t>
            </a:r>
          </a:p>
          <a:p>
            <a:pPr lvl="1"/>
            <a:r>
              <a:rPr lang="en-GB" altLang="en-US" sz="1800" dirty="0"/>
              <a:t>Thread and data processed by thread belong to same NUMA node</a:t>
            </a:r>
          </a:p>
          <a:p>
            <a:pPr lvl="1"/>
            <a:endParaRPr lang="en-GB" altLang="en-US" sz="1800" dirty="0"/>
          </a:p>
          <a:p>
            <a:pPr lvl="1"/>
            <a:endParaRPr lang="en-GB" altLang="en-US" sz="1800" dirty="0"/>
          </a:p>
          <a:p>
            <a:r>
              <a:rPr lang="en-GB" altLang="en-US" sz="2000" dirty="0" smtClean="0"/>
              <a:t>It is desirable to have good </a:t>
            </a:r>
            <a:r>
              <a:rPr lang="en-GB" altLang="en-US" sz="2000" dirty="0"/>
              <a:t>data </a:t>
            </a:r>
            <a:r>
              <a:rPr lang="en-GB" altLang="en-US" sz="2000" dirty="0" smtClean="0"/>
              <a:t>affinity; you can asked in your code this</a:t>
            </a:r>
            <a:endParaRPr lang="en-GB" altLang="en-US" sz="2000" dirty="0"/>
          </a:p>
          <a:p>
            <a:pPr lvl="1"/>
            <a:r>
              <a:rPr lang="en-GB" altLang="en-US" sz="1800" dirty="0"/>
              <a:t>Good when the same </a:t>
            </a:r>
            <a:r>
              <a:rPr lang="en-GB" altLang="en-US" sz="1800" dirty="0" smtClean="0"/>
              <a:t>core </a:t>
            </a:r>
            <a:r>
              <a:rPr lang="en-GB" altLang="en-US" sz="1800" dirty="0"/>
              <a:t>accesses the same subset of program data </a:t>
            </a:r>
            <a:r>
              <a:rPr lang="en-GB" altLang="en-US" sz="1800" dirty="0" smtClean="0"/>
              <a:t>(for as long as possible)</a:t>
            </a:r>
            <a:endParaRPr lang="en-GB" altLang="en-US" sz="1800" dirty="0"/>
          </a:p>
          <a:p>
            <a:pPr lvl="1"/>
            <a:r>
              <a:rPr lang="en-GB" altLang="en-US" sz="1800" dirty="0"/>
              <a:t>Why good?</a:t>
            </a:r>
          </a:p>
          <a:p>
            <a:pPr lvl="2"/>
            <a:r>
              <a:rPr lang="en-GB" altLang="en-US" sz="1500" dirty="0"/>
              <a:t>Data is cached on the processor[s] accessing it</a:t>
            </a:r>
          </a:p>
          <a:p>
            <a:pPr lvl="3"/>
            <a:r>
              <a:rPr lang="en-GB" altLang="en-US" sz="1200" dirty="0"/>
              <a:t>Must reuse cached data as much as possible</a:t>
            </a:r>
          </a:p>
          <a:p>
            <a:pPr lvl="1"/>
            <a:endParaRPr lang="en-GB" altLang="en-US" sz="1800" dirty="0"/>
          </a:p>
          <a:p>
            <a:r>
              <a:rPr lang="en-GB" altLang="en-US" sz="2000" dirty="0"/>
              <a:t>Try to make these subsets large, contiguous chunks of data</a:t>
            </a:r>
          </a:p>
          <a:p>
            <a:pPr lvl="1"/>
            <a:r>
              <a:rPr lang="en-GB" altLang="en-US" sz="1800" dirty="0"/>
              <a:t>Will avoid false sharing and also NUMA problems (see next slide)</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53</a:t>
            </a:fld>
            <a:endParaRPr lang="en-US" altLang="en-US"/>
          </a:p>
        </p:txBody>
      </p:sp>
    </p:spTree>
    <p:extLst>
      <p:ext uri="{BB962C8B-B14F-4D97-AF65-F5344CB8AC3E}">
        <p14:creationId xmlns:p14="http://schemas.microsoft.com/office/powerpoint/2010/main" val="33404399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cc-NUMA &amp; Affinity</a:t>
            </a:r>
          </a:p>
        </p:txBody>
      </p:sp>
      <p:sp>
        <p:nvSpPr>
          <p:cNvPr id="3" name="Content Placeholder 2"/>
          <p:cNvSpPr>
            <a:spLocks noGrp="1"/>
          </p:cNvSpPr>
          <p:nvPr>
            <p:ph idx="1"/>
          </p:nvPr>
        </p:nvSpPr>
        <p:spPr/>
        <p:txBody>
          <a:bodyPr/>
          <a:lstStyle/>
          <a:p>
            <a:endParaRPr lang="en-US" sz="1800" dirty="0"/>
          </a:p>
          <a:p>
            <a:endParaRPr lang="en-US" sz="1800" dirty="0"/>
          </a:p>
          <a:p>
            <a:r>
              <a:rPr lang="en-US" sz="1800" dirty="0"/>
              <a:t>cc-NUMA: cache-coherent NUMA</a:t>
            </a:r>
          </a:p>
          <a:p>
            <a:pPr lvl="1"/>
            <a:r>
              <a:rPr lang="en-US" sz="1400" dirty="0"/>
              <a:t>Name is self-explanatory</a:t>
            </a:r>
          </a:p>
          <a:p>
            <a:pPr lvl="1"/>
            <a:r>
              <a:rPr lang="en-US" sz="1400" dirty="0"/>
              <a:t>Most likely associated with a directory-based cache coherence</a:t>
            </a:r>
          </a:p>
          <a:p>
            <a:endParaRPr lang="en-US" sz="1800" dirty="0"/>
          </a:p>
          <a:p>
            <a:endParaRPr lang="en-US" sz="1800" dirty="0"/>
          </a:p>
          <a:p>
            <a:r>
              <a:rPr lang="en-US" sz="1800" dirty="0"/>
              <a:t>There are two reasons why affinity is good</a:t>
            </a:r>
          </a:p>
          <a:p>
            <a:pPr lvl="1"/>
            <a:r>
              <a:rPr lang="en-US" sz="1400" dirty="0"/>
              <a:t>First: we avoid remote data access; i.e., local network hops, which are costly</a:t>
            </a:r>
          </a:p>
          <a:p>
            <a:pPr lvl="1"/>
            <a:r>
              <a:rPr lang="en-US" sz="1400" dirty="0"/>
              <a:t>Second: overhead of cache-coherence mechanism starts kicking in</a:t>
            </a:r>
          </a:p>
          <a:p>
            <a:pPr lvl="2"/>
            <a:r>
              <a:rPr lang="en-US" sz="1200" dirty="0"/>
              <a:t>Lack of affinity in multi-threaded execution (OpenMP): </a:t>
            </a:r>
          </a:p>
          <a:p>
            <a:pPr lvl="3"/>
            <a:r>
              <a:rPr lang="en-US" sz="1000" dirty="0"/>
              <a:t>A small amount of data out of a big chunk of data that is physically next to CPU0 can get stored in cache of CPU3 as well</a:t>
            </a:r>
          </a:p>
          <a:p>
            <a:pPr lvl="3"/>
            <a:r>
              <a:rPr lang="en-US" sz="1000" dirty="0"/>
              <a:t>Changes made by CPU3 are going to invalidate cache of CPU0; this can’t be good news…</a:t>
            </a:r>
          </a:p>
          <a:p>
            <a:pPr lvl="3"/>
            <a:endParaRPr lang="en-US" sz="1000" dirty="0"/>
          </a:p>
          <a:p>
            <a:pPr lvl="3"/>
            <a:endParaRPr lang="en-US" sz="1000" dirty="0"/>
          </a:p>
        </p:txBody>
      </p:sp>
      <p:pic>
        <p:nvPicPr>
          <p:cNvPr id="4" name="Picture 3"/>
          <p:cNvPicPr>
            <a:picLocks noChangeAspect="1"/>
          </p:cNvPicPr>
          <p:nvPr/>
        </p:nvPicPr>
        <p:blipFill rotWithShape="1">
          <a:blip r:embed="rId2"/>
          <a:srcRect l="6268" t="14892" r="13480" b="8281"/>
          <a:stretch/>
        </p:blipFill>
        <p:spPr>
          <a:xfrm>
            <a:off x="7867348" y="2290839"/>
            <a:ext cx="3218737" cy="2313441"/>
          </a:xfrm>
          <a:prstGeom prst="rect">
            <a:avLst/>
          </a:prstGeom>
        </p:spPr>
      </p:pic>
      <p:sp>
        <p:nvSpPr>
          <p:cNvPr id="5" name="Slide Number Placeholder 4"/>
          <p:cNvSpPr>
            <a:spLocks noGrp="1"/>
          </p:cNvSpPr>
          <p:nvPr>
            <p:ph type="sldNum" sz="quarter" idx="12"/>
          </p:nvPr>
        </p:nvSpPr>
        <p:spPr/>
        <p:txBody>
          <a:bodyPr/>
          <a:lstStyle/>
          <a:p>
            <a:fld id="{04A7C484-7E24-447E-8CB0-5149A4D34DEF}" type="slidenum">
              <a:rPr lang="en-US" altLang="en-US" smtClean="0"/>
              <a:pPr/>
              <a:t>54</a:t>
            </a:fld>
            <a:endParaRPr lang="en-US" altLang="en-US"/>
          </a:p>
        </p:txBody>
      </p:sp>
    </p:spTree>
    <p:extLst>
      <p:ext uri="{BB962C8B-B14F-4D97-AF65-F5344CB8AC3E}">
        <p14:creationId xmlns:p14="http://schemas.microsoft.com/office/powerpoint/2010/main" val="8063768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Loose ends: topics discussed</a:t>
            </a:r>
          </a:p>
        </p:txBody>
      </p:sp>
      <p:sp>
        <p:nvSpPr>
          <p:cNvPr id="5" name="Content Placeholder 4"/>
          <p:cNvSpPr>
            <a:spLocks noGrp="1"/>
          </p:cNvSpPr>
          <p:nvPr>
            <p:ph idx="1"/>
          </p:nvPr>
        </p:nvSpPr>
        <p:spPr/>
        <p:txBody>
          <a:bodyPr/>
          <a:lstStyle/>
          <a:p>
            <a:endParaRPr lang="en-US" dirty="0"/>
          </a:p>
          <a:p>
            <a:endParaRPr lang="en-US" dirty="0"/>
          </a:p>
          <a:p>
            <a:r>
              <a:rPr lang="en-US" dirty="0">
                <a:solidFill>
                  <a:schemeClr val="bg1">
                    <a:lumMod val="75000"/>
                  </a:schemeClr>
                </a:solidFill>
              </a:rPr>
              <a:t>Non-uniform memory access (NUMA)</a:t>
            </a:r>
          </a:p>
          <a:p>
            <a:endParaRPr lang="en-US" dirty="0"/>
          </a:p>
          <a:p>
            <a:endParaRPr lang="en-US" dirty="0"/>
          </a:p>
          <a:p>
            <a:r>
              <a:rPr lang="en-US" dirty="0"/>
              <a:t>Cache issues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2661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0" y="7457"/>
            <a:ext cx="4883950" cy="720134"/>
          </a:xfrm>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cs typeface="Arial"/>
              </a:rPr>
              <a:t>The Memory Hierarchy</a:t>
            </a:r>
          </a:p>
        </p:txBody>
      </p:sp>
      <p:sp>
        <p:nvSpPr>
          <p:cNvPr id="151" name="AutoShape 195"/>
          <p:cNvSpPr>
            <a:spLocks noChangeAspect="1" noChangeArrowheads="1"/>
          </p:cNvSpPr>
          <p:nvPr/>
        </p:nvSpPr>
        <p:spPr bwMode="auto">
          <a:xfrm>
            <a:off x="2076450" y="342901"/>
            <a:ext cx="6902450" cy="6456363"/>
          </a:xfrm>
          <a:prstGeom prst="triangle">
            <a:avLst>
              <a:gd name="adj" fmla="val 50000"/>
            </a:avLst>
          </a:prstGeom>
          <a:gradFill flip="none" rotWithShape="1">
            <a:gsLst>
              <a:gs pos="0">
                <a:schemeClr val="accent6">
                  <a:lumMod val="20000"/>
                  <a:lumOff val="80000"/>
                  <a:alpha val="7000"/>
                </a:schemeClr>
              </a:gs>
              <a:gs pos="100000">
                <a:schemeClr val="accent6">
                  <a:lumMod val="20000"/>
                  <a:lumOff val="80000"/>
                </a:schemeClr>
              </a:gs>
            </a:gsLst>
            <a:lin ang="16140000" scaled="0"/>
            <a:tileRect/>
          </a:gradFill>
          <a:ln w="12700">
            <a:solidFill>
              <a:srgbClr val="000000"/>
            </a:solidFill>
            <a:miter lim="800000"/>
            <a:headEnd/>
            <a:tailEnd/>
          </a:ln>
          <a:effec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2" name="Text Box 196"/>
          <p:cNvSpPr txBox="1">
            <a:spLocks noChangeAspect="1" noChangeArrowheads="1"/>
          </p:cNvSpPr>
          <p:nvPr/>
        </p:nvSpPr>
        <p:spPr bwMode="auto">
          <a:xfrm>
            <a:off x="5268216" y="834509"/>
            <a:ext cx="623889"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err="1">
                <a:solidFill>
                  <a:sysClr val="windowText" lastClr="000000"/>
                </a:solidFill>
                <a:latin typeface="Calibri" panose="020F0502020204030204" pitchFamily="34" charset="0"/>
                <a:cs typeface="Arial"/>
              </a:rPr>
              <a:t>Regs</a:t>
            </a:r>
            <a:endParaRPr lang="en-US" kern="0" dirty="0">
              <a:solidFill>
                <a:sysClr val="windowText" lastClr="000000"/>
              </a:solidFill>
              <a:latin typeface="Calibri" panose="020F0502020204030204" pitchFamily="34" charset="0"/>
              <a:cs typeface="Arial"/>
            </a:endParaRPr>
          </a:p>
        </p:txBody>
      </p:sp>
      <p:sp>
        <p:nvSpPr>
          <p:cNvPr id="153" name="Text Box 198"/>
          <p:cNvSpPr txBox="1">
            <a:spLocks noChangeAspect="1" noChangeArrowheads="1"/>
          </p:cNvSpPr>
          <p:nvPr/>
        </p:nvSpPr>
        <p:spPr bwMode="auto">
          <a:xfrm>
            <a:off x="5055819" y="1283386"/>
            <a:ext cx="1048685"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a:solidFill>
                  <a:sysClr val="windowText" lastClr="000000"/>
                </a:solidFill>
                <a:latin typeface="Calibri" panose="020F0502020204030204" pitchFamily="34" charset="0"/>
                <a:cs typeface="Arial"/>
              </a:rPr>
              <a:t>L1 cache </a:t>
            </a:r>
          </a:p>
          <a:p>
            <a:pPr algn="ctr">
              <a:defRPr/>
            </a:pPr>
            <a:r>
              <a:rPr lang="en-US" kern="0">
                <a:solidFill>
                  <a:sysClr val="windowText" lastClr="000000"/>
                </a:solidFill>
                <a:latin typeface="Calibri" panose="020F0502020204030204" pitchFamily="34" charset="0"/>
                <a:cs typeface="Arial"/>
              </a:rPr>
              <a:t>(SRAM)</a:t>
            </a:r>
          </a:p>
        </p:txBody>
      </p:sp>
      <p:sp>
        <p:nvSpPr>
          <p:cNvPr id="154" name="Text Box 199"/>
          <p:cNvSpPr txBox="1">
            <a:spLocks noChangeAspect="1" noChangeArrowheads="1"/>
          </p:cNvSpPr>
          <p:nvPr/>
        </p:nvSpPr>
        <p:spPr bwMode="auto">
          <a:xfrm>
            <a:off x="4824987" y="3821798"/>
            <a:ext cx="1510349"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Main memory</a:t>
            </a:r>
          </a:p>
          <a:p>
            <a:pPr algn="ctr">
              <a:defRPr/>
            </a:pPr>
            <a:r>
              <a:rPr lang="en-US" kern="0" dirty="0">
                <a:solidFill>
                  <a:sysClr val="windowText" lastClr="000000"/>
                </a:solidFill>
                <a:latin typeface="Calibri" panose="020F0502020204030204" pitchFamily="34" charset="0"/>
                <a:cs typeface="Arial"/>
              </a:rPr>
              <a:t>(DRAM)</a:t>
            </a:r>
          </a:p>
        </p:txBody>
      </p:sp>
      <p:sp>
        <p:nvSpPr>
          <p:cNvPr id="155" name="Text Box 200"/>
          <p:cNvSpPr txBox="1">
            <a:spLocks noChangeAspect="1" noChangeArrowheads="1"/>
          </p:cNvSpPr>
          <p:nvPr/>
        </p:nvSpPr>
        <p:spPr bwMode="auto">
          <a:xfrm>
            <a:off x="4360916" y="4847323"/>
            <a:ext cx="2438488"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Local secondary storage</a:t>
            </a:r>
          </a:p>
          <a:p>
            <a:pPr algn="ctr">
              <a:defRPr/>
            </a:pPr>
            <a:r>
              <a:rPr lang="en-US" kern="0" dirty="0">
                <a:solidFill>
                  <a:sysClr val="windowText" lastClr="000000"/>
                </a:solidFill>
                <a:latin typeface="Calibri" panose="020F0502020204030204" pitchFamily="34" charset="0"/>
                <a:cs typeface="Arial"/>
              </a:rPr>
              <a:t>(local disks)</a:t>
            </a:r>
          </a:p>
        </p:txBody>
      </p:sp>
      <p:sp>
        <p:nvSpPr>
          <p:cNvPr id="156" name="Line 203"/>
          <p:cNvSpPr>
            <a:spLocks noChangeAspect="1" noChangeShapeType="1"/>
          </p:cNvSpPr>
          <p:nvPr/>
        </p:nvSpPr>
        <p:spPr bwMode="auto">
          <a:xfrm>
            <a:off x="5037139" y="1265238"/>
            <a:ext cx="981075"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7" name="Line 204"/>
          <p:cNvSpPr>
            <a:spLocks noChangeAspect="1" noChangeShapeType="1"/>
          </p:cNvSpPr>
          <p:nvPr/>
        </p:nvSpPr>
        <p:spPr bwMode="auto">
          <a:xfrm>
            <a:off x="4686300" y="1903413"/>
            <a:ext cx="1671638"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8" name="Line 205"/>
          <p:cNvSpPr>
            <a:spLocks noChangeAspect="1" noChangeShapeType="1"/>
          </p:cNvSpPr>
          <p:nvPr/>
        </p:nvSpPr>
        <p:spPr bwMode="auto">
          <a:xfrm>
            <a:off x="4303714" y="2655888"/>
            <a:ext cx="2447925"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9" name="Line 222"/>
          <p:cNvSpPr>
            <a:spLocks noChangeAspect="1" noChangeShapeType="1"/>
          </p:cNvSpPr>
          <p:nvPr/>
        </p:nvSpPr>
        <p:spPr bwMode="auto">
          <a:xfrm>
            <a:off x="1600200" y="3473450"/>
            <a:ext cx="0" cy="2344738"/>
          </a:xfrm>
          <a:prstGeom prst="line">
            <a:avLst/>
          </a:prstGeom>
          <a:noFill/>
          <a:ln w="38100">
            <a:solidFill>
              <a:schemeClr val="accent6">
                <a:lumMod val="75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0" name="Text Box 223"/>
          <p:cNvSpPr txBox="1">
            <a:spLocks noChangeAspect="1" noChangeArrowheads="1"/>
          </p:cNvSpPr>
          <p:nvPr/>
        </p:nvSpPr>
        <p:spPr bwMode="auto">
          <a:xfrm>
            <a:off x="1647826" y="3625166"/>
            <a:ext cx="1010213" cy="181588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sz="1600" kern="0" dirty="0">
                <a:solidFill>
                  <a:sysClr val="windowText" lastClr="000000"/>
                </a:solidFill>
                <a:latin typeface="Calibri" panose="020F0502020204030204" pitchFamily="34" charset="0"/>
                <a:cs typeface="Arial"/>
              </a:rPr>
              <a:t>Larger,  </a:t>
            </a:r>
          </a:p>
          <a:p>
            <a:pPr>
              <a:defRPr/>
            </a:pPr>
            <a:r>
              <a:rPr lang="en-US" sz="1600" kern="0" dirty="0">
                <a:solidFill>
                  <a:sysClr val="windowText" lastClr="000000"/>
                </a:solidFill>
                <a:latin typeface="Calibri" panose="020F0502020204030204" pitchFamily="34" charset="0"/>
                <a:cs typeface="Arial"/>
              </a:rPr>
              <a:t>slower, </a:t>
            </a:r>
          </a:p>
          <a:p>
            <a:pPr>
              <a:defRPr/>
            </a:pPr>
            <a:r>
              <a:rPr lang="en-US" sz="1600" kern="0" dirty="0">
                <a:solidFill>
                  <a:sysClr val="windowText" lastClr="000000"/>
                </a:solidFill>
                <a:latin typeface="Calibri" panose="020F0502020204030204" pitchFamily="34" charset="0"/>
                <a:cs typeface="Arial"/>
              </a:rPr>
              <a:t>and </a:t>
            </a:r>
          </a:p>
          <a:p>
            <a:pPr>
              <a:defRPr/>
            </a:pPr>
            <a:r>
              <a:rPr lang="en-US" sz="1600" kern="0" dirty="0">
                <a:solidFill>
                  <a:sysClr val="windowText" lastClr="000000"/>
                </a:solidFill>
                <a:latin typeface="Calibri" panose="020F0502020204030204" pitchFamily="34" charset="0"/>
                <a:cs typeface="Arial"/>
              </a:rPr>
              <a:t>cheaper </a:t>
            </a:r>
          </a:p>
          <a:p>
            <a:pPr>
              <a:defRPr/>
            </a:pPr>
            <a:r>
              <a:rPr lang="en-US" sz="1600" kern="0" dirty="0">
                <a:solidFill>
                  <a:sysClr val="windowText" lastClr="000000"/>
                </a:solidFill>
                <a:latin typeface="Calibri" panose="020F0502020204030204" pitchFamily="34" charset="0"/>
                <a:cs typeface="Arial"/>
              </a:rPr>
              <a:t>(per byte)</a:t>
            </a:r>
          </a:p>
          <a:p>
            <a:pPr>
              <a:defRPr/>
            </a:pPr>
            <a:r>
              <a:rPr lang="en-US" sz="1600" kern="0" dirty="0">
                <a:solidFill>
                  <a:sysClr val="windowText" lastClr="000000"/>
                </a:solidFill>
                <a:latin typeface="Calibri" panose="020F0502020204030204" pitchFamily="34" charset="0"/>
                <a:cs typeface="Arial"/>
              </a:rPr>
              <a:t>storage</a:t>
            </a:r>
          </a:p>
          <a:p>
            <a:pPr>
              <a:defRPr/>
            </a:pPr>
            <a:r>
              <a:rPr lang="en-US" sz="1600" kern="0" dirty="0">
                <a:solidFill>
                  <a:sysClr val="windowText" lastClr="000000"/>
                </a:solidFill>
                <a:latin typeface="Calibri" panose="020F0502020204030204" pitchFamily="34" charset="0"/>
                <a:cs typeface="Arial"/>
              </a:rPr>
              <a:t>devices</a:t>
            </a:r>
          </a:p>
        </p:txBody>
      </p:sp>
      <p:sp>
        <p:nvSpPr>
          <p:cNvPr id="161" name="Line 224"/>
          <p:cNvSpPr>
            <a:spLocks noChangeAspect="1" noChangeShapeType="1"/>
          </p:cNvSpPr>
          <p:nvPr/>
        </p:nvSpPr>
        <p:spPr bwMode="auto">
          <a:xfrm>
            <a:off x="3779839" y="3586163"/>
            <a:ext cx="3475037"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2" name="Text Box 225"/>
          <p:cNvSpPr txBox="1">
            <a:spLocks noChangeAspect="1" noChangeArrowheads="1"/>
          </p:cNvSpPr>
          <p:nvPr/>
        </p:nvSpPr>
        <p:spPr bwMode="auto">
          <a:xfrm>
            <a:off x="4061957" y="5947461"/>
            <a:ext cx="3036409"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Remote secondary storage</a:t>
            </a:r>
          </a:p>
          <a:p>
            <a:pPr algn="ctr">
              <a:defRPr/>
            </a:pPr>
            <a:r>
              <a:rPr lang="en-US" kern="0" dirty="0">
                <a:solidFill>
                  <a:sysClr val="windowText" lastClr="000000"/>
                </a:solidFill>
                <a:latin typeface="Calibri" panose="020F0502020204030204" pitchFamily="34" charset="0"/>
                <a:cs typeface="Arial"/>
              </a:rPr>
              <a:t>(e.g., web servers, file servers)</a:t>
            </a:r>
          </a:p>
        </p:txBody>
      </p:sp>
      <p:sp>
        <p:nvSpPr>
          <p:cNvPr id="165" name="Text Box 227"/>
          <p:cNvSpPr txBox="1">
            <a:spLocks noChangeAspect="1" noChangeArrowheads="1"/>
          </p:cNvSpPr>
          <p:nvPr/>
        </p:nvSpPr>
        <p:spPr bwMode="auto">
          <a:xfrm>
            <a:off x="8597306" y="5375119"/>
            <a:ext cx="2062758" cy="73852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Local disks hold files retrieved from disks </a:t>
            </a:r>
          </a:p>
          <a:p>
            <a:pPr>
              <a:defRPr/>
            </a:pPr>
            <a:r>
              <a:rPr lang="en-US" sz="1400" kern="0" dirty="0">
                <a:solidFill>
                  <a:srgbClr val="C00000"/>
                </a:solidFill>
                <a:latin typeface="Calibri" panose="020F0502020204030204" pitchFamily="34" charset="0"/>
                <a:cs typeface="Arial"/>
              </a:rPr>
              <a:t>on remote servers</a:t>
            </a:r>
          </a:p>
        </p:txBody>
      </p:sp>
      <p:sp>
        <p:nvSpPr>
          <p:cNvPr id="166" name="Line 235"/>
          <p:cNvSpPr>
            <a:spLocks noChangeAspect="1" noChangeShapeType="1"/>
          </p:cNvSpPr>
          <p:nvPr/>
        </p:nvSpPr>
        <p:spPr bwMode="auto">
          <a:xfrm>
            <a:off x="3232151" y="4632325"/>
            <a:ext cx="4576763"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7" name="Text Box 236"/>
          <p:cNvSpPr txBox="1">
            <a:spLocks noChangeAspect="1" noChangeArrowheads="1"/>
          </p:cNvSpPr>
          <p:nvPr/>
        </p:nvSpPr>
        <p:spPr bwMode="auto">
          <a:xfrm>
            <a:off x="5055819" y="1948548"/>
            <a:ext cx="1048685"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L2 cache </a:t>
            </a:r>
          </a:p>
          <a:p>
            <a:pPr algn="ctr">
              <a:defRPr/>
            </a:pPr>
            <a:r>
              <a:rPr lang="en-US" kern="0" dirty="0">
                <a:solidFill>
                  <a:sysClr val="windowText" lastClr="000000"/>
                </a:solidFill>
                <a:latin typeface="Calibri" panose="020F0502020204030204" pitchFamily="34" charset="0"/>
                <a:cs typeface="Arial"/>
              </a:rPr>
              <a:t>(SRAM)</a:t>
            </a:r>
          </a:p>
        </p:txBody>
      </p:sp>
      <p:sp>
        <p:nvSpPr>
          <p:cNvPr id="169" name="Text Box 243"/>
          <p:cNvSpPr txBox="1">
            <a:spLocks noChangeAspect="1" noChangeArrowheads="1"/>
          </p:cNvSpPr>
          <p:nvPr/>
        </p:nvSpPr>
        <p:spPr bwMode="auto">
          <a:xfrm>
            <a:off x="6486526" y="1641477"/>
            <a:ext cx="2838450" cy="5238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L1 cache holds cache lines retrieved from the L2 cache.</a:t>
            </a:r>
          </a:p>
        </p:txBody>
      </p:sp>
      <p:sp>
        <p:nvSpPr>
          <p:cNvPr id="171" name="Text Box 233"/>
          <p:cNvSpPr txBox="1">
            <a:spLocks noChangeAspect="1" noChangeArrowheads="1"/>
          </p:cNvSpPr>
          <p:nvPr/>
        </p:nvSpPr>
        <p:spPr bwMode="auto">
          <a:xfrm>
            <a:off x="6097588" y="973465"/>
            <a:ext cx="2919412"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CPU registers hold words retrieved from </a:t>
            </a:r>
            <a:r>
              <a:rPr lang="en-US" sz="1400" kern="0" dirty="0" err="1">
                <a:solidFill>
                  <a:srgbClr val="C00000"/>
                </a:solidFill>
                <a:latin typeface="Calibri" panose="020F0502020204030204" pitchFamily="34" charset="0"/>
                <a:cs typeface="Arial"/>
              </a:rPr>
              <a:t>th</a:t>
            </a:r>
            <a:r>
              <a:rPr lang="en-US" sz="1400" kern="0" dirty="0">
                <a:solidFill>
                  <a:srgbClr val="C00000"/>
                </a:solidFill>
                <a:latin typeface="Calibri" panose="020F0502020204030204" pitchFamily="34" charset="0"/>
                <a:cs typeface="Arial"/>
              </a:rPr>
              <a:t>e L1 cache.</a:t>
            </a:r>
          </a:p>
        </p:txBody>
      </p:sp>
      <p:sp>
        <p:nvSpPr>
          <p:cNvPr id="174" name="Text Box 231"/>
          <p:cNvSpPr txBox="1">
            <a:spLocks noChangeAspect="1" noChangeArrowheads="1"/>
          </p:cNvSpPr>
          <p:nvPr/>
        </p:nvSpPr>
        <p:spPr bwMode="auto">
          <a:xfrm>
            <a:off x="6889751" y="2403474"/>
            <a:ext cx="2628900" cy="5238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L2 cache holds cache lines</a:t>
            </a:r>
          </a:p>
          <a:p>
            <a:pPr>
              <a:defRPr/>
            </a:pPr>
            <a:r>
              <a:rPr lang="en-US" sz="1400" kern="0" dirty="0">
                <a:solidFill>
                  <a:srgbClr val="C00000"/>
                </a:solidFill>
                <a:latin typeface="Calibri" panose="020F0502020204030204" pitchFamily="34" charset="0"/>
                <a:cs typeface="Arial"/>
              </a:rPr>
              <a:t> retrieved from L3 cache</a:t>
            </a:r>
          </a:p>
        </p:txBody>
      </p:sp>
      <p:sp>
        <p:nvSpPr>
          <p:cNvPr id="176" name="Text Box 247"/>
          <p:cNvSpPr txBox="1">
            <a:spLocks noChangeAspect="1" noChangeArrowheads="1"/>
          </p:cNvSpPr>
          <p:nvPr/>
        </p:nvSpPr>
        <p:spPr bwMode="auto">
          <a:xfrm>
            <a:off x="4759325" y="644009"/>
            <a:ext cx="46358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dirty="0">
                <a:solidFill>
                  <a:schemeClr val="accent6">
                    <a:lumMod val="75000"/>
                  </a:schemeClr>
                </a:solidFill>
                <a:latin typeface="Calibri" panose="020F0502020204030204" pitchFamily="34" charset="0"/>
                <a:cs typeface="Arial"/>
              </a:rPr>
              <a:t>L0:</a:t>
            </a:r>
          </a:p>
        </p:txBody>
      </p:sp>
      <p:sp>
        <p:nvSpPr>
          <p:cNvPr id="177" name="Text Box 248"/>
          <p:cNvSpPr txBox="1">
            <a:spLocks noChangeAspect="1" noChangeArrowheads="1"/>
          </p:cNvSpPr>
          <p:nvPr/>
        </p:nvSpPr>
        <p:spPr bwMode="auto">
          <a:xfrm>
            <a:off x="4391025" y="1353622"/>
            <a:ext cx="46358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dirty="0">
                <a:solidFill>
                  <a:schemeClr val="accent6">
                    <a:lumMod val="75000"/>
                  </a:schemeClr>
                </a:solidFill>
                <a:latin typeface="Calibri" panose="020F0502020204030204" pitchFamily="34" charset="0"/>
                <a:cs typeface="Arial"/>
              </a:rPr>
              <a:t>L1:</a:t>
            </a:r>
          </a:p>
        </p:txBody>
      </p:sp>
      <p:sp>
        <p:nvSpPr>
          <p:cNvPr id="178" name="Text Box 249"/>
          <p:cNvSpPr txBox="1">
            <a:spLocks noChangeAspect="1" noChangeArrowheads="1"/>
          </p:cNvSpPr>
          <p:nvPr/>
        </p:nvSpPr>
        <p:spPr bwMode="auto">
          <a:xfrm>
            <a:off x="4010025" y="2041009"/>
            <a:ext cx="46358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L2:</a:t>
            </a:r>
          </a:p>
        </p:txBody>
      </p:sp>
      <p:sp>
        <p:nvSpPr>
          <p:cNvPr id="179" name="Text Box 250"/>
          <p:cNvSpPr txBox="1">
            <a:spLocks noChangeAspect="1" noChangeArrowheads="1"/>
          </p:cNvSpPr>
          <p:nvPr/>
        </p:nvSpPr>
        <p:spPr bwMode="auto">
          <a:xfrm>
            <a:off x="3603625" y="2796659"/>
            <a:ext cx="46358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L3:</a:t>
            </a:r>
          </a:p>
        </p:txBody>
      </p:sp>
      <p:sp>
        <p:nvSpPr>
          <p:cNvPr id="180" name="Text Box 251"/>
          <p:cNvSpPr txBox="1">
            <a:spLocks noChangeAspect="1" noChangeArrowheads="1"/>
          </p:cNvSpPr>
          <p:nvPr/>
        </p:nvSpPr>
        <p:spPr bwMode="auto">
          <a:xfrm>
            <a:off x="3078163" y="3795197"/>
            <a:ext cx="46358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L4:</a:t>
            </a:r>
          </a:p>
        </p:txBody>
      </p:sp>
      <p:sp>
        <p:nvSpPr>
          <p:cNvPr id="181" name="Text Box 252"/>
          <p:cNvSpPr txBox="1">
            <a:spLocks noChangeAspect="1" noChangeArrowheads="1"/>
          </p:cNvSpPr>
          <p:nvPr/>
        </p:nvSpPr>
        <p:spPr bwMode="auto">
          <a:xfrm>
            <a:off x="2457450" y="4912797"/>
            <a:ext cx="46358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L5:</a:t>
            </a:r>
          </a:p>
        </p:txBody>
      </p:sp>
      <p:sp>
        <p:nvSpPr>
          <p:cNvPr id="182" name="Text Box 289"/>
          <p:cNvSpPr txBox="1">
            <a:spLocks noChangeAspect="1" noChangeArrowheads="1"/>
          </p:cNvSpPr>
          <p:nvPr/>
        </p:nvSpPr>
        <p:spPr bwMode="auto">
          <a:xfrm>
            <a:off x="1654176" y="1137553"/>
            <a:ext cx="1010213" cy="181588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sz="1600" kern="0" dirty="0">
                <a:solidFill>
                  <a:sysClr val="windowText" lastClr="000000"/>
                </a:solidFill>
                <a:latin typeface="Calibri" panose="020F0502020204030204" pitchFamily="34" charset="0"/>
                <a:cs typeface="Arial"/>
              </a:rPr>
              <a:t>Smaller,</a:t>
            </a:r>
          </a:p>
          <a:p>
            <a:pPr>
              <a:defRPr/>
            </a:pPr>
            <a:r>
              <a:rPr lang="en-US" sz="1600" kern="0" dirty="0">
                <a:solidFill>
                  <a:sysClr val="windowText" lastClr="000000"/>
                </a:solidFill>
                <a:latin typeface="Calibri" panose="020F0502020204030204" pitchFamily="34" charset="0"/>
                <a:cs typeface="Arial"/>
              </a:rPr>
              <a:t>faster,</a:t>
            </a:r>
          </a:p>
          <a:p>
            <a:pPr>
              <a:defRPr/>
            </a:pPr>
            <a:r>
              <a:rPr lang="en-US" sz="1600" kern="0" dirty="0">
                <a:solidFill>
                  <a:sysClr val="windowText" lastClr="000000"/>
                </a:solidFill>
                <a:latin typeface="Calibri" panose="020F0502020204030204" pitchFamily="34" charset="0"/>
                <a:cs typeface="Arial"/>
              </a:rPr>
              <a:t>and </a:t>
            </a:r>
          </a:p>
          <a:p>
            <a:pPr>
              <a:defRPr/>
            </a:pPr>
            <a:r>
              <a:rPr lang="en-US" sz="1600" kern="0" dirty="0">
                <a:solidFill>
                  <a:sysClr val="windowText" lastClr="000000"/>
                </a:solidFill>
                <a:latin typeface="Calibri" panose="020F0502020204030204" pitchFamily="34" charset="0"/>
                <a:cs typeface="Arial"/>
              </a:rPr>
              <a:t>costlier</a:t>
            </a:r>
          </a:p>
          <a:p>
            <a:pPr>
              <a:defRPr/>
            </a:pPr>
            <a:r>
              <a:rPr lang="en-US" sz="1600" kern="0" dirty="0">
                <a:solidFill>
                  <a:sysClr val="windowText" lastClr="000000"/>
                </a:solidFill>
                <a:latin typeface="Calibri" panose="020F0502020204030204" pitchFamily="34" charset="0"/>
                <a:cs typeface="Arial"/>
              </a:rPr>
              <a:t>(per byte)</a:t>
            </a:r>
          </a:p>
          <a:p>
            <a:pPr>
              <a:defRPr/>
            </a:pPr>
            <a:r>
              <a:rPr lang="en-US" sz="1600" kern="0" dirty="0">
                <a:solidFill>
                  <a:sysClr val="windowText" lastClr="000000"/>
                </a:solidFill>
                <a:latin typeface="Calibri" panose="020F0502020204030204" pitchFamily="34" charset="0"/>
                <a:cs typeface="Arial"/>
              </a:rPr>
              <a:t>storage </a:t>
            </a:r>
          </a:p>
          <a:p>
            <a:pPr>
              <a:defRPr/>
            </a:pPr>
            <a:r>
              <a:rPr lang="en-US" sz="1600" kern="0" dirty="0">
                <a:solidFill>
                  <a:sysClr val="windowText" lastClr="000000"/>
                </a:solidFill>
                <a:latin typeface="Calibri" panose="020F0502020204030204" pitchFamily="34" charset="0"/>
                <a:cs typeface="Arial"/>
              </a:rPr>
              <a:t>devices</a:t>
            </a:r>
          </a:p>
        </p:txBody>
      </p:sp>
      <p:sp>
        <p:nvSpPr>
          <p:cNvPr id="183" name="Line 291"/>
          <p:cNvSpPr>
            <a:spLocks noChangeShapeType="1"/>
          </p:cNvSpPr>
          <p:nvPr/>
        </p:nvSpPr>
        <p:spPr bwMode="auto">
          <a:xfrm flipH="1" flipV="1">
            <a:off x="1614488" y="954089"/>
            <a:ext cx="0" cy="2154237"/>
          </a:xfrm>
          <a:prstGeom prst="line">
            <a:avLst/>
          </a:prstGeom>
          <a:noFill/>
          <a:ln w="38100">
            <a:solidFill>
              <a:schemeClr val="accent6">
                <a:lumMod val="75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600" kern="0">
              <a:solidFill>
                <a:sysClr val="windowText" lastClr="000000"/>
              </a:solidFill>
              <a:latin typeface="Calibri" panose="020F0502020204030204" pitchFamily="34" charset="0"/>
              <a:cs typeface="Arial"/>
            </a:endParaRPr>
          </a:p>
        </p:txBody>
      </p:sp>
      <p:sp>
        <p:nvSpPr>
          <p:cNvPr id="184" name="Line 292"/>
          <p:cNvSpPr>
            <a:spLocks noChangeAspect="1" noChangeShapeType="1"/>
          </p:cNvSpPr>
          <p:nvPr/>
        </p:nvSpPr>
        <p:spPr bwMode="auto">
          <a:xfrm>
            <a:off x="2641600" y="5743575"/>
            <a:ext cx="5765800" cy="0"/>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85" name="Text Box 293"/>
          <p:cNvSpPr txBox="1">
            <a:spLocks noChangeAspect="1" noChangeArrowheads="1"/>
          </p:cNvSpPr>
          <p:nvPr/>
        </p:nvSpPr>
        <p:spPr bwMode="auto">
          <a:xfrm>
            <a:off x="5055819" y="2780398"/>
            <a:ext cx="1048685"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L3 cache </a:t>
            </a:r>
          </a:p>
          <a:p>
            <a:pPr algn="ctr">
              <a:defRPr/>
            </a:pPr>
            <a:r>
              <a:rPr lang="en-US" kern="0" dirty="0">
                <a:solidFill>
                  <a:sysClr val="windowText" lastClr="000000"/>
                </a:solidFill>
                <a:latin typeface="Calibri" panose="020F0502020204030204" pitchFamily="34" charset="0"/>
                <a:cs typeface="Arial"/>
              </a:rPr>
              <a:t>(SRAM)</a:t>
            </a:r>
          </a:p>
        </p:txBody>
      </p:sp>
      <p:sp>
        <p:nvSpPr>
          <p:cNvPr id="187" name="Text Box 295"/>
          <p:cNvSpPr txBox="1">
            <a:spLocks noChangeAspect="1" noChangeArrowheads="1"/>
          </p:cNvSpPr>
          <p:nvPr/>
        </p:nvSpPr>
        <p:spPr bwMode="auto">
          <a:xfrm>
            <a:off x="7334251" y="3305501"/>
            <a:ext cx="2876549"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a:defRPr/>
            </a:pPr>
            <a:r>
              <a:rPr lang="en-US" sz="1400" kern="0" dirty="0">
                <a:solidFill>
                  <a:srgbClr val="C00000"/>
                </a:solidFill>
                <a:latin typeface="Calibri" panose="020F0502020204030204" pitchFamily="34" charset="0"/>
                <a:cs typeface="Arial"/>
              </a:rPr>
              <a:t>L3 cache holds cache lines</a:t>
            </a:r>
          </a:p>
          <a:p>
            <a:pPr>
              <a:defRPr/>
            </a:pPr>
            <a:r>
              <a:rPr lang="en-US" sz="1400" kern="0" dirty="0">
                <a:solidFill>
                  <a:srgbClr val="C00000"/>
                </a:solidFill>
                <a:latin typeface="Calibri" panose="020F0502020204030204" pitchFamily="34" charset="0"/>
                <a:cs typeface="Arial"/>
              </a:rPr>
              <a:t> retrieved from main memory.</a:t>
            </a:r>
          </a:p>
        </p:txBody>
      </p:sp>
      <p:sp>
        <p:nvSpPr>
          <p:cNvPr id="189" name="Text Box 297"/>
          <p:cNvSpPr txBox="1">
            <a:spLocks noChangeAspect="1" noChangeArrowheads="1"/>
          </p:cNvSpPr>
          <p:nvPr/>
        </p:nvSpPr>
        <p:spPr bwMode="auto">
          <a:xfrm>
            <a:off x="1911350" y="5963722"/>
            <a:ext cx="46358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L6:</a:t>
            </a:r>
          </a:p>
        </p:txBody>
      </p:sp>
      <p:sp>
        <p:nvSpPr>
          <p:cNvPr id="234" name="Text Box 229"/>
          <p:cNvSpPr txBox="1">
            <a:spLocks noChangeAspect="1" noChangeArrowheads="1"/>
          </p:cNvSpPr>
          <p:nvPr/>
        </p:nvSpPr>
        <p:spPr bwMode="auto">
          <a:xfrm>
            <a:off x="7923691" y="4238399"/>
            <a:ext cx="2184181" cy="7386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a:defRPr/>
            </a:pPr>
            <a:r>
              <a:rPr lang="en-US" sz="1400" kern="0" dirty="0">
                <a:solidFill>
                  <a:srgbClr val="C00000"/>
                </a:solidFill>
                <a:latin typeface="Calibri" panose="020F0502020204030204" pitchFamily="34" charset="0"/>
                <a:cs typeface="Arial"/>
              </a:rPr>
              <a:t>Main memory holds disk blocks retrieved from local disks.</a:t>
            </a:r>
          </a:p>
        </p:txBody>
      </p:sp>
      <p:sp>
        <p:nvSpPr>
          <p:cNvPr id="2" name="Rectangle 1"/>
          <p:cNvSpPr/>
          <p:nvPr/>
        </p:nvSpPr>
        <p:spPr>
          <a:xfrm>
            <a:off x="6172639" y="179321"/>
            <a:ext cx="3182795" cy="369332"/>
          </a:xfrm>
          <a:prstGeom prst="rect">
            <a:avLst/>
          </a:prstGeom>
          <a:solidFill>
            <a:schemeClr val="bg1"/>
          </a:solidFill>
        </p:spPr>
        <p:txBody>
          <a:bodyPr wrap="square">
            <a:spAutoFit/>
          </a:bodyPr>
          <a:lstStyle/>
          <a:p>
            <a:r>
              <a:rPr lang="en-US" sz="900" dirty="0">
                <a:latin typeface="Calibri" panose="020F0502020204030204" pitchFamily="34" charset="0"/>
                <a:cs typeface="Calibri" panose="020F0502020204030204" pitchFamily="34" charset="0"/>
              </a:rPr>
              <a:t>[Bryant and </a:t>
            </a:r>
            <a:r>
              <a:rPr lang="en-US" sz="900" dirty="0" err="1">
                <a:latin typeface="Calibri" panose="020F0502020204030204" pitchFamily="34" charset="0"/>
                <a:cs typeface="Calibri" panose="020F0502020204030204" pitchFamily="34" charset="0"/>
              </a:rPr>
              <a:t>O‘Hallaron</a:t>
            </a:r>
            <a:r>
              <a:rPr lang="en-US" sz="900" dirty="0">
                <a:latin typeface="Calibri" panose="020F0502020204030204" pitchFamily="34" charset="0"/>
                <a:cs typeface="Calibri" panose="020F0502020204030204" pitchFamily="34" charset="0"/>
              </a:rPr>
              <a:t>:</a:t>
            </a:r>
          </a:p>
          <a:p>
            <a:r>
              <a:rPr lang="en-US" sz="900" dirty="0">
                <a:latin typeface="Calibri" panose="020F0502020204030204" pitchFamily="34" charset="0"/>
                <a:cs typeface="Calibri" panose="020F0502020204030204" pitchFamily="34" charset="0"/>
              </a:rPr>
              <a:t>Computer Systems - A Programmer's Perspective 3rd edition] →</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56</a:t>
            </a:fld>
            <a:endParaRPr lang="en-US" altLang="en-US"/>
          </a:p>
        </p:txBody>
      </p:sp>
    </p:spTree>
    <p:extLst>
      <p:ext uri="{BB962C8B-B14F-4D97-AF65-F5344CB8AC3E}">
        <p14:creationId xmlns:p14="http://schemas.microsoft.com/office/powerpoint/2010/main" val="2184396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23" name="Rectangle 31"/>
          <p:cNvSpPr>
            <a:spLocks noGrp="1" noChangeArrowheads="1"/>
          </p:cNvSpPr>
          <p:nvPr>
            <p:ph type="title"/>
          </p:nvPr>
        </p:nvSpPr>
        <p:spPr/>
        <p:txBody>
          <a:bodyPr/>
          <a:lstStyle/>
          <a:p>
            <a:r>
              <a:rPr lang="en-US" dirty="0"/>
              <a:t>Cache </a:t>
            </a:r>
            <a:r>
              <a:rPr lang="en-US" dirty="0" smtClean="0"/>
              <a:t>Memories </a:t>
            </a:r>
            <a:r>
              <a:rPr lang="en-US" sz="2800" dirty="0" smtClean="0"/>
              <a:t>[</a:t>
            </a:r>
            <a:r>
              <a:rPr lang="en-US" sz="2800" dirty="0"/>
              <a:t>o</a:t>
            </a:r>
            <a:r>
              <a:rPr lang="en-US" sz="2800" dirty="0" smtClean="0"/>
              <a:t>ld slide]</a:t>
            </a:r>
            <a:endParaRPr lang="en-US" sz="2800" dirty="0"/>
          </a:p>
        </p:txBody>
      </p:sp>
      <p:sp>
        <p:nvSpPr>
          <p:cNvPr id="187424" name="Rectangle 32"/>
          <p:cNvSpPr>
            <a:spLocks noGrp="1" noChangeArrowheads="1"/>
          </p:cNvSpPr>
          <p:nvPr>
            <p:ph type="body" idx="1"/>
          </p:nvPr>
        </p:nvSpPr>
        <p:spPr>
          <a:xfrm>
            <a:off x="787400" y="1331392"/>
            <a:ext cx="8763000" cy="4759325"/>
          </a:xfrm>
        </p:spPr>
        <p:txBody>
          <a:bodyPr/>
          <a:lstStyle/>
          <a:p>
            <a:r>
              <a:rPr lang="en-US" sz="1800" dirty="0">
                <a:solidFill>
                  <a:srgbClr val="C00000"/>
                </a:solidFill>
              </a:rPr>
              <a:t>Cache memories</a:t>
            </a:r>
            <a:r>
              <a:rPr lang="en-US" sz="1800" dirty="0"/>
              <a:t>: small, fast SRAM-based memories managed transparently</a:t>
            </a:r>
          </a:p>
          <a:p>
            <a:pPr lvl="1"/>
            <a:r>
              <a:rPr lang="en-US" sz="1600" dirty="0"/>
              <a:t>Purpose: Hold frequently accessed blocks of main memory</a:t>
            </a:r>
          </a:p>
          <a:p>
            <a:pPr lvl="1"/>
            <a:r>
              <a:rPr lang="en-US" sz="1600" dirty="0"/>
              <a:t>When very useful: when execution displays locality (spatial/temporal)</a:t>
            </a:r>
          </a:p>
          <a:p>
            <a:pPr lvl="2"/>
            <a:endParaRPr lang="en-US" sz="1300" dirty="0"/>
          </a:p>
          <a:p>
            <a:pPr lvl="2"/>
            <a:endParaRPr lang="en-US" sz="1300" dirty="0"/>
          </a:p>
          <a:p>
            <a:pPr lvl="2"/>
            <a:endParaRPr lang="en-US" sz="1300" dirty="0"/>
          </a:p>
          <a:p>
            <a:pPr lvl="2"/>
            <a:endParaRPr lang="en-US" sz="1300" dirty="0"/>
          </a:p>
          <a:p>
            <a:r>
              <a:rPr lang="en-US" sz="1800" dirty="0"/>
              <a:t>Typical system structure:</a:t>
            </a:r>
          </a:p>
        </p:txBody>
      </p:sp>
      <p:grpSp>
        <p:nvGrpSpPr>
          <p:cNvPr id="3" name="Group 2"/>
          <p:cNvGrpSpPr/>
          <p:nvPr/>
        </p:nvGrpSpPr>
        <p:grpSpPr>
          <a:xfrm>
            <a:off x="2753483" y="3560818"/>
            <a:ext cx="6902751" cy="2488616"/>
            <a:chOff x="2698449" y="3988385"/>
            <a:chExt cx="6902751" cy="2488616"/>
          </a:xfrm>
        </p:grpSpPr>
        <p:sp>
          <p:nvSpPr>
            <p:cNvPr id="48" name="Rectangle 223"/>
            <p:cNvSpPr>
              <a:spLocks noChangeAspect="1" noChangeArrowheads="1"/>
            </p:cNvSpPr>
            <p:nvPr/>
          </p:nvSpPr>
          <p:spPr bwMode="auto">
            <a:xfrm>
              <a:off x="2720975" y="4279900"/>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3" name="Rectangle 146"/>
            <p:cNvSpPr>
              <a:spLocks noChangeAspect="1" noChangeArrowheads="1"/>
            </p:cNvSpPr>
            <p:nvPr/>
          </p:nvSpPr>
          <p:spPr bwMode="auto">
            <a:xfrm>
              <a:off x="8782050" y="5653088"/>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Main</a:t>
              </a:r>
            </a:p>
            <a:p>
              <a:pPr algn="ctr"/>
              <a:r>
                <a:rPr lang="en-US" sz="1600">
                  <a:latin typeface="Calibri" panose="020F0502020204030204" pitchFamily="34" charset="0"/>
                </a:rPr>
                <a:t>memory</a:t>
              </a:r>
            </a:p>
          </p:txBody>
        </p:sp>
        <p:sp>
          <p:nvSpPr>
            <p:cNvPr id="34" name="AutoShape 201"/>
            <p:cNvSpPr>
              <a:spLocks noChangeAspect="1" noChangeArrowheads="1"/>
            </p:cNvSpPr>
            <p:nvPr/>
          </p:nvSpPr>
          <p:spPr bwMode="auto">
            <a:xfrm>
              <a:off x="7408863" y="5789613"/>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5" name="Rectangle 202"/>
            <p:cNvSpPr>
              <a:spLocks noChangeAspect="1" noChangeArrowheads="1"/>
            </p:cNvSpPr>
            <p:nvPr/>
          </p:nvSpPr>
          <p:spPr bwMode="auto">
            <a:xfrm>
              <a:off x="6584950" y="5818187"/>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I/O</a:t>
              </a:r>
            </a:p>
            <a:p>
              <a:pPr algn="ctr"/>
              <a:r>
                <a:rPr lang="en-US" sz="1600">
                  <a:latin typeface="Calibri" panose="020F0502020204030204" pitchFamily="34" charset="0"/>
                </a:rPr>
                <a:t>bridge</a:t>
              </a:r>
            </a:p>
          </p:txBody>
        </p:sp>
        <p:sp>
          <p:nvSpPr>
            <p:cNvPr id="37" name="Rectangle 206"/>
            <p:cNvSpPr>
              <a:spLocks noChangeAspect="1" noChangeArrowheads="1"/>
            </p:cNvSpPr>
            <p:nvPr/>
          </p:nvSpPr>
          <p:spPr bwMode="auto">
            <a:xfrm>
              <a:off x="2873375" y="5818187"/>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Bus interface</a:t>
              </a:r>
            </a:p>
          </p:txBody>
        </p:sp>
        <p:sp>
          <p:nvSpPr>
            <p:cNvPr id="38" name="Rectangle 207"/>
            <p:cNvSpPr>
              <a:spLocks noChangeAspect="1" noChangeArrowheads="1"/>
            </p:cNvSpPr>
            <p:nvPr/>
          </p:nvSpPr>
          <p:spPr bwMode="auto">
            <a:xfrm>
              <a:off x="4386263" y="4622800"/>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9" name="Rectangle 208"/>
            <p:cNvSpPr>
              <a:spLocks noChangeAspect="1" noChangeArrowheads="1"/>
            </p:cNvSpPr>
            <p:nvPr/>
          </p:nvSpPr>
          <p:spPr bwMode="auto">
            <a:xfrm>
              <a:off x="4386263" y="4760913"/>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0" name="Rectangle 210"/>
            <p:cNvSpPr>
              <a:spLocks noChangeAspect="1" noChangeArrowheads="1"/>
            </p:cNvSpPr>
            <p:nvPr/>
          </p:nvSpPr>
          <p:spPr bwMode="auto">
            <a:xfrm>
              <a:off x="4386263" y="4897438"/>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1" name="Rectangle 211"/>
            <p:cNvSpPr>
              <a:spLocks noChangeAspect="1" noChangeArrowheads="1"/>
            </p:cNvSpPr>
            <p:nvPr/>
          </p:nvSpPr>
          <p:spPr bwMode="auto">
            <a:xfrm>
              <a:off x="4386263" y="5035551"/>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2" name="Rectangle 212"/>
            <p:cNvSpPr>
              <a:spLocks noChangeAspect="1" noChangeArrowheads="1"/>
            </p:cNvSpPr>
            <p:nvPr/>
          </p:nvSpPr>
          <p:spPr bwMode="auto">
            <a:xfrm>
              <a:off x="4386263" y="5172075"/>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3" name="AutoShape 214"/>
            <p:cNvSpPr>
              <a:spLocks noChangeAspect="1" noChangeArrowheads="1"/>
            </p:cNvSpPr>
            <p:nvPr/>
          </p:nvSpPr>
          <p:spPr bwMode="auto">
            <a:xfrm>
              <a:off x="5083175" y="4622800"/>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4" name="AutoShape 215"/>
            <p:cNvSpPr>
              <a:spLocks noChangeAspect="1" noChangeArrowheads="1"/>
            </p:cNvSpPr>
            <p:nvPr/>
          </p:nvSpPr>
          <p:spPr bwMode="auto">
            <a:xfrm flipH="1">
              <a:off x="5002213" y="4965701"/>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5" name="Rectangle 220"/>
            <p:cNvSpPr>
              <a:spLocks noChangeAspect="1" noChangeArrowheads="1"/>
            </p:cNvSpPr>
            <p:nvPr/>
          </p:nvSpPr>
          <p:spPr bwMode="auto">
            <a:xfrm>
              <a:off x="5483226" y="4486276"/>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ALU</a:t>
              </a:r>
            </a:p>
          </p:txBody>
        </p:sp>
        <p:sp>
          <p:nvSpPr>
            <p:cNvPr id="46" name="Text Box 221"/>
            <p:cNvSpPr txBox="1">
              <a:spLocks noChangeAspect="1" noChangeArrowheads="1"/>
            </p:cNvSpPr>
            <p:nvPr/>
          </p:nvSpPr>
          <p:spPr bwMode="auto">
            <a:xfrm>
              <a:off x="4118342" y="4316998"/>
              <a:ext cx="1185133"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Register file</a:t>
              </a:r>
            </a:p>
          </p:txBody>
        </p:sp>
        <p:sp>
          <p:nvSpPr>
            <p:cNvPr id="47" name="AutoShape 222"/>
            <p:cNvSpPr>
              <a:spLocks noChangeAspect="1" noChangeArrowheads="1"/>
            </p:cNvSpPr>
            <p:nvPr/>
          </p:nvSpPr>
          <p:spPr bwMode="auto">
            <a:xfrm>
              <a:off x="4452939" y="5378450"/>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9" name="Text Box 225"/>
            <p:cNvSpPr txBox="1">
              <a:spLocks noChangeAspect="1" noChangeArrowheads="1"/>
            </p:cNvSpPr>
            <p:nvPr/>
          </p:nvSpPr>
          <p:spPr bwMode="auto">
            <a:xfrm>
              <a:off x="2698449" y="3988385"/>
              <a:ext cx="932467"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latin typeface="Calibri" panose="020F0502020204030204" pitchFamily="34" charset="0"/>
                </a:rPr>
                <a:t>CPU chip</a:t>
              </a:r>
            </a:p>
          </p:txBody>
        </p:sp>
        <p:sp>
          <p:nvSpPr>
            <p:cNvPr id="50" name="Text Box 229"/>
            <p:cNvSpPr txBox="1">
              <a:spLocks noChangeAspect="1" noChangeArrowheads="1"/>
            </p:cNvSpPr>
            <p:nvPr/>
          </p:nvSpPr>
          <p:spPr bwMode="auto">
            <a:xfrm>
              <a:off x="6174138" y="5155198"/>
              <a:ext cx="1142300"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System bus</a:t>
              </a:r>
            </a:p>
          </p:txBody>
        </p:sp>
        <p:sp>
          <p:nvSpPr>
            <p:cNvPr id="51" name="Line 230"/>
            <p:cNvSpPr>
              <a:spLocks noChangeAspect="1" noChangeShapeType="1"/>
            </p:cNvSpPr>
            <p:nvPr/>
          </p:nvSpPr>
          <p:spPr bwMode="auto">
            <a:xfrm flipH="1">
              <a:off x="5962651" y="5446712"/>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2" name="Text Box 231"/>
            <p:cNvSpPr txBox="1">
              <a:spLocks noChangeAspect="1" noChangeArrowheads="1"/>
            </p:cNvSpPr>
            <p:nvPr/>
          </p:nvSpPr>
          <p:spPr bwMode="auto">
            <a:xfrm>
              <a:off x="7455319" y="5155198"/>
              <a:ext cx="1265989"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Memory bus</a:t>
              </a:r>
            </a:p>
          </p:txBody>
        </p:sp>
        <p:sp>
          <p:nvSpPr>
            <p:cNvPr id="53" name="Line 232"/>
            <p:cNvSpPr>
              <a:spLocks noChangeAspect="1" noChangeShapeType="1"/>
            </p:cNvSpPr>
            <p:nvPr/>
          </p:nvSpPr>
          <p:spPr bwMode="auto">
            <a:xfrm>
              <a:off x="8054975" y="5446712"/>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4" name="Rectangle 233"/>
            <p:cNvSpPr>
              <a:spLocks noChangeAspect="1" noChangeArrowheads="1"/>
            </p:cNvSpPr>
            <p:nvPr/>
          </p:nvSpPr>
          <p:spPr bwMode="auto">
            <a:xfrm>
              <a:off x="2873375" y="4719637"/>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sz="1600" dirty="0">
                  <a:latin typeface="Calibri" panose="020F0502020204030204" pitchFamily="34" charset="0"/>
                </a:rPr>
                <a:t>Cache </a:t>
              </a:r>
            </a:p>
            <a:p>
              <a:pPr algn="ctr"/>
              <a:r>
                <a:rPr lang="en-US" sz="1600" dirty="0">
                  <a:latin typeface="Calibri" panose="020F0502020204030204" pitchFamily="34" charset="0"/>
                </a:rPr>
                <a:t>memory</a:t>
              </a:r>
            </a:p>
          </p:txBody>
        </p:sp>
        <p:sp>
          <p:nvSpPr>
            <p:cNvPr id="55" name="AutoShape 234"/>
            <p:cNvSpPr>
              <a:spLocks noChangeAspect="1" noChangeArrowheads="1"/>
            </p:cNvSpPr>
            <p:nvPr/>
          </p:nvSpPr>
          <p:spPr bwMode="auto">
            <a:xfrm>
              <a:off x="3101976" y="5240338"/>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6" name="AutoShape 236"/>
            <p:cNvSpPr>
              <a:spLocks noChangeAspect="1" noChangeArrowheads="1"/>
            </p:cNvSpPr>
            <p:nvPr/>
          </p:nvSpPr>
          <p:spPr bwMode="auto">
            <a:xfrm flipH="1">
              <a:off x="3965575" y="4767262"/>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6" name="AutoShape 205"/>
            <p:cNvSpPr>
              <a:spLocks noChangeAspect="1" noChangeArrowheads="1"/>
            </p:cNvSpPr>
            <p:nvPr/>
          </p:nvSpPr>
          <p:spPr bwMode="auto">
            <a:xfrm>
              <a:off x="5272089" y="5789613"/>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grpSp>
      <p:sp>
        <p:nvSpPr>
          <p:cNvPr id="28" name="Rectangle 27"/>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57</a:t>
            </a:fld>
            <a:endParaRPr lang="en-US" altLang="en-US"/>
          </a:p>
        </p:txBody>
      </p:sp>
    </p:spTree>
    <p:extLst>
      <p:ext uri="{BB962C8B-B14F-4D97-AF65-F5344CB8AC3E}">
        <p14:creationId xmlns:p14="http://schemas.microsoft.com/office/powerpoint/2010/main" val="13955317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a:t>
            </a:r>
            <a:r>
              <a:rPr lang="en-US" dirty="0" smtClean="0"/>
              <a:t>Play </a:t>
            </a:r>
            <a:r>
              <a:rPr lang="en-US" sz="2800" dirty="0">
                <a:solidFill>
                  <a:prstClr val="white"/>
                </a:solidFill>
              </a:rPr>
              <a:t>[old slide]</a:t>
            </a:r>
            <a:endParaRPr lang="en-US" dirty="0"/>
          </a:p>
        </p:txBody>
      </p:sp>
      <p:sp>
        <p:nvSpPr>
          <p:cNvPr id="3" name="Content Placeholder 2"/>
          <p:cNvSpPr>
            <a:spLocks noGrp="1"/>
          </p:cNvSpPr>
          <p:nvPr>
            <p:ph idx="1"/>
          </p:nvPr>
        </p:nvSpPr>
        <p:spPr>
          <a:xfrm>
            <a:off x="368300" y="1310244"/>
            <a:ext cx="9918700" cy="4411662"/>
          </a:xfrm>
        </p:spPr>
        <p:txBody>
          <a:bodyPr/>
          <a:lstStyle/>
          <a:p>
            <a:endParaRPr lang="en-US" sz="2000" dirty="0"/>
          </a:p>
          <a:p>
            <a:r>
              <a:rPr lang="en-US" sz="2000" dirty="0"/>
              <a:t>Typically, the read/write operations go through cache</a:t>
            </a:r>
          </a:p>
          <a:p>
            <a:endParaRPr lang="en-US" sz="2000" dirty="0"/>
          </a:p>
          <a:p>
            <a:r>
              <a:rPr lang="en-US" sz="2000" dirty="0"/>
              <a:t>Caches used to hold both data and instructions</a:t>
            </a:r>
          </a:p>
          <a:p>
            <a:pPr lvl="1"/>
            <a:r>
              <a:rPr lang="en-US" sz="1600" dirty="0"/>
              <a:t>L1: tens of KB</a:t>
            </a:r>
          </a:p>
          <a:p>
            <a:pPr lvl="1"/>
            <a:r>
              <a:rPr lang="en-US" sz="1600" dirty="0"/>
              <a:t>L2: hundreds of KB</a:t>
            </a:r>
          </a:p>
          <a:p>
            <a:pPr lvl="1"/>
            <a:r>
              <a:rPr lang="en-US" sz="1600" dirty="0"/>
              <a:t>L3: tens of MB</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58</a:t>
            </a:fld>
            <a:endParaRPr lang="en-US" altLang="en-US"/>
          </a:p>
        </p:txBody>
      </p:sp>
      <p:grpSp>
        <p:nvGrpSpPr>
          <p:cNvPr id="13" name="Group 12"/>
          <p:cNvGrpSpPr/>
          <p:nvPr/>
        </p:nvGrpSpPr>
        <p:grpSpPr>
          <a:xfrm>
            <a:off x="4267200" y="4572000"/>
            <a:ext cx="3352800" cy="1149906"/>
            <a:chOff x="3124200" y="3876874"/>
            <a:chExt cx="3352800" cy="1149906"/>
          </a:xfrm>
        </p:grpSpPr>
        <p:sp>
          <p:nvSpPr>
            <p:cNvPr id="5" name="Rectangle 4"/>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Main Memory</a:t>
              </a:r>
            </a:p>
          </p:txBody>
        </p:sp>
        <p:sp>
          <p:nvSpPr>
            <p:cNvPr id="6" name="Rectangle 5"/>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Cache</a:t>
              </a:r>
            </a:p>
          </p:txBody>
        </p:sp>
        <p:sp>
          <p:nvSpPr>
            <p:cNvPr id="7" name="Rectangle 6"/>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CPU Core</a:t>
              </a:r>
            </a:p>
          </p:txBody>
        </p:sp>
        <p:cxnSp>
          <p:nvCxnSpPr>
            <p:cNvPr id="8" name="Straight Connector 7"/>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02190" y="4419600"/>
              <a:ext cx="401072" cy="276999"/>
            </a:xfrm>
            <a:prstGeom prst="rect">
              <a:avLst/>
            </a:prstGeom>
          </p:spPr>
          <p:txBody>
            <a:bodyPr wrap="none">
              <a:spAutoFit/>
            </a:bodyPr>
            <a:lstStyle/>
            <a:p>
              <a:r>
                <a:rPr lang="en-US" sz="1200" b="1" dirty="0">
                  <a:latin typeface="+mj-lt"/>
                </a:rPr>
                <a:t>Bus</a:t>
              </a:r>
              <a:endParaRPr lang="en-US" sz="1200" dirty="0">
                <a:latin typeface="+mj-lt"/>
              </a:endParaRPr>
            </a:p>
          </p:txBody>
        </p:sp>
      </p:grpSp>
    </p:spTree>
    <p:extLst>
      <p:ext uri="{BB962C8B-B14F-4D97-AF65-F5344CB8AC3E}">
        <p14:creationId xmlns:p14="http://schemas.microsoft.com/office/powerpoint/2010/main" val="15597733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098797" y="1031901"/>
            <a:ext cx="4479905" cy="1604894"/>
            <a:chOff x="2286000" y="1905000"/>
            <a:chExt cx="4479905" cy="1604894"/>
          </a:xfrm>
        </p:grpSpPr>
        <p:sp>
          <p:nvSpPr>
            <p:cNvPr id="12" name="Rectangle 11"/>
            <p:cNvSpPr/>
            <p:nvPr/>
          </p:nvSpPr>
          <p:spPr bwMode="auto">
            <a:xfrm>
              <a:off x="2286000" y="1905000"/>
              <a:ext cx="4479905" cy="1604894"/>
            </a:xfrm>
            <a:prstGeom prst="rect">
              <a:avLst/>
            </a:prstGeom>
            <a:solidFill>
              <a:schemeClr val="bg1">
                <a:alpha val="68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1905000"/>
              <a:ext cx="4479905" cy="16048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421890" name="Rectangle 2"/>
          <p:cNvSpPr>
            <a:spLocks noGrp="1" noChangeArrowheads="1"/>
          </p:cNvSpPr>
          <p:nvPr>
            <p:ph type="title"/>
          </p:nvPr>
        </p:nvSpPr>
        <p:spPr>
          <a:xfrm>
            <a:off x="0" y="-4005"/>
            <a:ext cx="4343400" cy="821038"/>
          </a:xfrm>
        </p:spPr>
        <p:txBody>
          <a:bodyPr>
            <a:normAutofit/>
          </a:bodyPr>
          <a:lstStyle/>
          <a:p>
            <a:pPr>
              <a:defRPr/>
            </a:pPr>
            <a:r>
              <a:rPr lang="en-US" sz="3200" dirty="0"/>
              <a:t>What it Really Looks Like</a:t>
            </a:r>
          </a:p>
        </p:txBody>
      </p:sp>
      <p:pic>
        <p:nvPicPr>
          <p:cNvPr id="2" name="Picture 1"/>
          <p:cNvPicPr>
            <a:picLocks noChangeAspect="1"/>
          </p:cNvPicPr>
          <p:nvPr/>
        </p:nvPicPr>
        <p:blipFill>
          <a:blip r:embed="rId4"/>
          <a:stretch>
            <a:fillRect/>
          </a:stretch>
        </p:blipFill>
        <p:spPr>
          <a:xfrm>
            <a:off x="5384796" y="740635"/>
            <a:ext cx="5867400" cy="5850668"/>
          </a:xfrm>
          <a:prstGeom prst="rect">
            <a:avLst/>
          </a:prstGeom>
        </p:spPr>
      </p:pic>
      <p:sp>
        <p:nvSpPr>
          <p:cNvPr id="9" name="Rectangle 8"/>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59</a:t>
            </a:fld>
            <a:endParaRPr lang="en-US" altLang="en-US"/>
          </a:p>
        </p:txBody>
      </p:sp>
      <p:sp>
        <p:nvSpPr>
          <p:cNvPr id="11" name="TextBox 10"/>
          <p:cNvSpPr txBox="1"/>
          <p:nvPr/>
        </p:nvSpPr>
        <p:spPr>
          <a:xfrm>
            <a:off x="3398969" y="3789524"/>
            <a:ext cx="1685654" cy="584775"/>
          </a:xfrm>
          <a:prstGeom prst="rect">
            <a:avLst/>
          </a:prstGeom>
          <a:noFill/>
        </p:spPr>
        <p:txBody>
          <a:bodyPr wrap="none" rtlCol="0">
            <a:spAutoFit/>
          </a:bodyPr>
          <a:lstStyle/>
          <a:p>
            <a:pPr algn="r"/>
            <a:r>
              <a:rPr lang="en-US" sz="1600" dirty="0">
                <a:latin typeface="Calibri" pitchFamily="34" charset="0"/>
              </a:rPr>
              <a:t>Intel Sandy Bridge</a:t>
            </a:r>
          </a:p>
          <a:p>
            <a:pPr algn="r"/>
            <a:r>
              <a:rPr lang="en-US" sz="1600" dirty="0">
                <a:latin typeface="Calibri" pitchFamily="34" charset="0"/>
              </a:rPr>
              <a:t>Processor Die</a:t>
            </a:r>
          </a:p>
        </p:txBody>
      </p:sp>
      <p:sp>
        <p:nvSpPr>
          <p:cNvPr id="14" name="TextBox 13"/>
          <p:cNvSpPr txBox="1"/>
          <p:nvPr/>
        </p:nvSpPr>
        <p:spPr>
          <a:xfrm>
            <a:off x="2494118" y="5067303"/>
            <a:ext cx="2890678" cy="830997"/>
          </a:xfrm>
          <a:prstGeom prst="rect">
            <a:avLst/>
          </a:prstGeom>
          <a:noFill/>
        </p:spPr>
        <p:txBody>
          <a:bodyPr wrap="square" rtlCol="0">
            <a:spAutoFit/>
          </a:bodyPr>
          <a:lstStyle/>
          <a:p>
            <a:pPr algn="r"/>
            <a:r>
              <a:rPr lang="en-US" sz="1600" dirty="0">
                <a:latin typeface="Calibri" pitchFamily="34" charset="0"/>
              </a:rPr>
              <a:t>L1: 32KB Instruction + 32KB Data</a:t>
            </a:r>
          </a:p>
          <a:p>
            <a:pPr algn="r"/>
            <a:r>
              <a:rPr lang="en-US" sz="1600" dirty="0">
                <a:latin typeface="Calibri" pitchFamily="34" charset="0"/>
              </a:rPr>
              <a:t>L2: 256KB</a:t>
            </a:r>
          </a:p>
          <a:p>
            <a:pPr algn="r"/>
            <a:r>
              <a:rPr lang="en-US" sz="1600" dirty="0">
                <a:latin typeface="Calibri" pitchFamily="34" charset="0"/>
              </a:rPr>
              <a:t>L3: </a:t>
            </a:r>
            <a:r>
              <a:rPr lang="en-US" sz="1600" dirty="0" smtClean="0">
                <a:latin typeface="Calibri" pitchFamily="34" charset="0"/>
              </a:rPr>
              <a:t>3–50MB</a:t>
            </a:r>
            <a:endParaRPr lang="en-US" sz="1600" dirty="0">
              <a:latin typeface="Calibri" pitchFamily="34" charset="0"/>
            </a:endParaRPr>
          </a:p>
        </p:txBody>
      </p:sp>
    </p:spTree>
    <p:extLst>
      <p:ext uri="{BB962C8B-B14F-4D97-AF65-F5344CB8AC3E}">
        <p14:creationId xmlns:p14="http://schemas.microsoft.com/office/powerpoint/2010/main" val="44526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r>
              <a:rPr lang="en-US" b="1" dirty="0">
                <a:solidFill>
                  <a:srgbClr val="FFCC00"/>
                </a:solidFill>
              </a:rPr>
              <a:t>Implicit</a:t>
            </a:r>
            <a:r>
              <a:rPr lang="en-US" dirty="0"/>
              <a:t> Barriers</a:t>
            </a:r>
          </a:p>
        </p:txBody>
      </p:sp>
      <p:sp>
        <p:nvSpPr>
          <p:cNvPr id="616451" name="Rectangle 3"/>
          <p:cNvSpPr>
            <a:spLocks noGrp="1" noChangeArrowheads="1"/>
          </p:cNvSpPr>
          <p:nvPr>
            <p:ph idx="1"/>
          </p:nvPr>
        </p:nvSpPr>
        <p:spPr/>
        <p:txBody>
          <a:bodyPr/>
          <a:lstStyle/>
          <a:p>
            <a:endParaRPr lang="en-US" dirty="0"/>
          </a:p>
          <a:p>
            <a:r>
              <a:rPr lang="en-US" dirty="0"/>
              <a:t>Several OpenMP constructs have </a:t>
            </a:r>
            <a:r>
              <a:rPr lang="en-US" i="1" dirty="0"/>
              <a:t>implicit</a:t>
            </a:r>
            <a:r>
              <a:rPr lang="en-US" dirty="0"/>
              <a:t> barriers</a:t>
            </a:r>
          </a:p>
          <a:p>
            <a:pPr lvl="1"/>
            <a:r>
              <a:rPr lang="en-US" dirty="0">
                <a:solidFill>
                  <a:srgbClr val="0070C0"/>
                </a:solidFill>
                <a:latin typeface="Consolas" panose="020B0609020204030204" pitchFamily="49" charset="0"/>
              </a:rPr>
              <a:t>parallel</a:t>
            </a:r>
            <a:r>
              <a:rPr lang="en-US" dirty="0"/>
              <a:t> – necessary barrier – cannot be removed</a:t>
            </a:r>
          </a:p>
          <a:p>
            <a:pPr lvl="1"/>
            <a:r>
              <a:rPr lang="en-US" dirty="0">
                <a:solidFill>
                  <a:srgbClr val="0070C0"/>
                </a:solidFill>
                <a:latin typeface="Consolas" panose="020B0609020204030204" pitchFamily="49" charset="0"/>
              </a:rPr>
              <a:t>for</a:t>
            </a:r>
          </a:p>
          <a:p>
            <a:pPr lvl="1"/>
            <a:r>
              <a:rPr lang="en-US" dirty="0" smtClean="0">
                <a:solidFill>
                  <a:srgbClr val="0070C0"/>
                </a:solidFill>
                <a:latin typeface="Consolas" panose="020B0609020204030204" pitchFamily="49" charset="0"/>
              </a:rPr>
              <a:t>single</a:t>
            </a:r>
          </a:p>
          <a:p>
            <a:pPr lvl="1"/>
            <a:r>
              <a:rPr lang="en-US" dirty="0" smtClean="0">
                <a:solidFill>
                  <a:srgbClr val="0070C0"/>
                </a:solidFill>
                <a:latin typeface="Consolas" panose="020B0609020204030204" pitchFamily="49" charset="0"/>
              </a:rPr>
              <a:t>sections</a:t>
            </a:r>
            <a:endParaRPr lang="en-US" dirty="0">
              <a:solidFill>
                <a:srgbClr val="0070C0"/>
              </a:solidFill>
              <a:latin typeface="Consolas" panose="020B0609020204030204" pitchFamily="49" charset="0"/>
            </a:endParaRPr>
          </a:p>
          <a:p>
            <a:endParaRPr lang="en-US" dirty="0"/>
          </a:p>
          <a:p>
            <a:r>
              <a:rPr lang="en-US" dirty="0"/>
              <a:t>Unnecessary barriers hurt performance and can be removed with the </a:t>
            </a:r>
            <a:r>
              <a:rPr lang="en-US" dirty="0" err="1">
                <a:solidFill>
                  <a:srgbClr val="0070C0"/>
                </a:solidFill>
                <a:latin typeface="Consolas" panose="020B0609020204030204" pitchFamily="49" charset="0"/>
              </a:rPr>
              <a:t>nowait</a:t>
            </a:r>
            <a:r>
              <a:rPr lang="en-US" dirty="0"/>
              <a:t> clause</a:t>
            </a:r>
          </a:p>
          <a:p>
            <a:pPr lvl="1"/>
            <a:r>
              <a:rPr lang="en-US" dirty="0"/>
              <a:t>The </a:t>
            </a:r>
            <a:r>
              <a:rPr lang="en-US" dirty="0" err="1">
                <a:solidFill>
                  <a:srgbClr val="0070C0"/>
                </a:solidFill>
                <a:latin typeface="Consolas" panose="020B0609020204030204" pitchFamily="49" charset="0"/>
              </a:rPr>
              <a:t>nowait</a:t>
            </a:r>
            <a:r>
              <a:rPr lang="en-US" dirty="0">
                <a:solidFill>
                  <a:srgbClr val="0000FF"/>
                </a:solidFill>
              </a:rPr>
              <a:t> </a:t>
            </a:r>
            <a:r>
              <a:rPr lang="en-US" dirty="0"/>
              <a:t>clause is applicable to:</a:t>
            </a:r>
          </a:p>
          <a:p>
            <a:pPr lvl="2"/>
            <a:r>
              <a:rPr lang="en-US" dirty="0">
                <a:solidFill>
                  <a:srgbClr val="0070C0"/>
                </a:solidFill>
                <a:latin typeface="Consolas" panose="020B0609020204030204" pitchFamily="49" charset="0"/>
              </a:rPr>
              <a:t>for</a:t>
            </a:r>
            <a:r>
              <a:rPr lang="en-US" dirty="0"/>
              <a:t> directive</a:t>
            </a:r>
          </a:p>
          <a:p>
            <a:pPr lvl="2"/>
            <a:r>
              <a:rPr lang="en-US" dirty="0">
                <a:solidFill>
                  <a:srgbClr val="0070C0"/>
                </a:solidFill>
                <a:latin typeface="Consolas" panose="020B0609020204030204" pitchFamily="49" charset="0"/>
              </a:rPr>
              <a:t>single</a:t>
            </a:r>
            <a:r>
              <a:rPr lang="en-US" dirty="0"/>
              <a:t> </a:t>
            </a:r>
            <a:r>
              <a:rPr lang="en-US" dirty="0" smtClean="0"/>
              <a:t>directive</a:t>
            </a:r>
          </a:p>
          <a:p>
            <a:pPr lvl="2"/>
            <a:r>
              <a:rPr lang="en-US" dirty="0" smtClean="0">
                <a:solidFill>
                  <a:srgbClr val="0070C0"/>
                </a:solidFill>
                <a:latin typeface="Consolas" panose="020B0609020204030204" pitchFamily="49" charset="0"/>
              </a:rPr>
              <a:t>sections</a:t>
            </a:r>
            <a:r>
              <a:rPr lang="en-US" dirty="0" smtClean="0"/>
              <a:t> directive</a:t>
            </a:r>
            <a:endParaRPr lang="en-US" dirty="0"/>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6</a:t>
            </a:fld>
            <a:endParaRPr lang="en-US" altLang="en-US"/>
          </a:p>
        </p:txBody>
      </p:sp>
      <p:sp>
        <p:nvSpPr>
          <p:cNvPr id="6" name="Rectangle 5"/>
          <p:cNvSpPr/>
          <p:nvPr/>
        </p:nvSpPr>
        <p:spPr>
          <a:xfrm>
            <a:off x="0" y="6581001"/>
            <a:ext cx="1042640" cy="276999"/>
          </a:xfrm>
          <a:prstGeom prst="rect">
            <a:avLst/>
          </a:prstGeom>
        </p:spPr>
        <p:txBody>
          <a:bodyPr wrap="square">
            <a:spAutoFit/>
          </a:bodyPr>
          <a:lstStyle/>
          <a:p>
            <a:r>
              <a:rPr lang="en-US" sz="1200" dirty="0"/>
              <a:t>[IOMPP]→</a:t>
            </a:r>
          </a:p>
        </p:txBody>
      </p:sp>
    </p:spTree>
    <p:custDataLst>
      <p:tags r:id="rId1"/>
    </p:custDataLst>
    <p:extLst>
      <p:ext uri="{BB962C8B-B14F-4D97-AF65-F5344CB8AC3E}">
        <p14:creationId xmlns:p14="http://schemas.microsoft.com/office/powerpoint/2010/main" val="13049853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We Are Interested in: Caches in a </a:t>
            </a:r>
            <a:r>
              <a:rPr lang="en-US" dirty="0">
                <a:solidFill>
                  <a:srgbClr val="FFC000"/>
                </a:solidFill>
              </a:rPr>
              <a:t>Multi-Core</a:t>
            </a:r>
            <a:r>
              <a:rPr lang="en-US" dirty="0"/>
              <a:t> Setup</a:t>
            </a:r>
          </a:p>
        </p:txBody>
      </p:sp>
      <p:sp>
        <p:nvSpPr>
          <p:cNvPr id="3" name="Content Placeholder 2"/>
          <p:cNvSpPr>
            <a:spLocks noGrp="1"/>
          </p:cNvSpPr>
          <p:nvPr>
            <p:ph idx="1"/>
          </p:nvPr>
        </p:nvSpPr>
        <p:spPr/>
        <p:txBody>
          <a:bodyPr/>
          <a:lstStyle/>
          <a:p>
            <a:pPr lvl="2"/>
            <a:endParaRPr lang="en-US" sz="1500" dirty="0"/>
          </a:p>
          <a:p>
            <a:r>
              <a:rPr lang="en-US" sz="2000" dirty="0"/>
              <a:t>Up to this point, we discussed caches in conjunction with one core</a:t>
            </a:r>
          </a:p>
          <a:p>
            <a:pPr lvl="2"/>
            <a:endParaRPr lang="en-US" sz="1500" dirty="0"/>
          </a:p>
          <a:p>
            <a:r>
              <a:rPr lang="en-US" sz="2000" dirty="0"/>
              <a:t>What if there is another core, and this other core changes the memory in a block that you just cached?</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60</a:t>
            </a:fld>
            <a:endParaRPr lang="en-US" altLang="en-US"/>
          </a:p>
        </p:txBody>
      </p:sp>
      <p:grpSp>
        <p:nvGrpSpPr>
          <p:cNvPr id="7" name="Group 6"/>
          <p:cNvGrpSpPr/>
          <p:nvPr/>
        </p:nvGrpSpPr>
        <p:grpSpPr>
          <a:xfrm>
            <a:off x="4250266" y="3306234"/>
            <a:ext cx="3352800" cy="2877561"/>
            <a:chOff x="4343400" y="3657601"/>
            <a:chExt cx="3352800" cy="2877561"/>
          </a:xfrm>
        </p:grpSpPr>
        <p:pic>
          <p:nvPicPr>
            <p:cNvPr id="5" name="Picture 4"/>
            <p:cNvPicPr>
              <a:picLocks noChangeAspect="1"/>
            </p:cNvPicPr>
            <p:nvPr/>
          </p:nvPicPr>
          <p:blipFill>
            <a:blip r:embed="rId2"/>
            <a:stretch>
              <a:fillRect/>
            </a:stretch>
          </p:blipFill>
          <p:spPr>
            <a:xfrm>
              <a:off x="4343400" y="3657601"/>
              <a:ext cx="3304318" cy="2877561"/>
            </a:xfrm>
            <a:prstGeom prst="rect">
              <a:avLst/>
            </a:prstGeom>
          </p:spPr>
        </p:pic>
        <p:sp>
          <p:nvSpPr>
            <p:cNvPr id="6" name="Rectangle 5"/>
            <p:cNvSpPr/>
            <p:nvPr/>
          </p:nvSpPr>
          <p:spPr>
            <a:xfrm>
              <a:off x="7287358" y="4495800"/>
              <a:ext cx="408842" cy="2432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94081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Multi-Core Architecture: Two Memory Aspects Coming Into Play</a:t>
            </a:r>
          </a:p>
        </p:txBody>
      </p:sp>
      <p:sp>
        <p:nvSpPr>
          <p:cNvPr id="3" name="Content Placeholder 2"/>
          <p:cNvSpPr>
            <a:spLocks noGrp="1"/>
          </p:cNvSpPr>
          <p:nvPr>
            <p:ph idx="1"/>
          </p:nvPr>
        </p:nvSpPr>
        <p:spPr/>
        <p:txBody>
          <a:bodyPr/>
          <a:lstStyle/>
          <a:p>
            <a:r>
              <a:rPr lang="en-US" sz="1800" dirty="0">
                <a:solidFill>
                  <a:srgbClr val="0070C0"/>
                </a:solidFill>
              </a:rPr>
              <a:t>Memory consistency model</a:t>
            </a:r>
          </a:p>
          <a:p>
            <a:pPr lvl="1"/>
            <a:endParaRPr lang="en-US" sz="1600" dirty="0"/>
          </a:p>
          <a:p>
            <a:pPr lvl="1"/>
            <a:endParaRPr lang="en-US" sz="1600" dirty="0"/>
          </a:p>
          <a:p>
            <a:r>
              <a:rPr lang="en-US" sz="1800" dirty="0">
                <a:solidFill>
                  <a:srgbClr val="0070C0"/>
                </a:solidFill>
              </a:rPr>
              <a:t>Memory coherence</a:t>
            </a:r>
          </a:p>
          <a:p>
            <a:pPr lvl="1"/>
            <a:endParaRPr lang="en-US" sz="1600" dirty="0"/>
          </a:p>
          <a:p>
            <a:pPr lvl="1"/>
            <a:endParaRPr lang="en-US" sz="1600" dirty="0"/>
          </a:p>
          <a:p>
            <a:r>
              <a:rPr lang="en-US" sz="1800" dirty="0"/>
              <a:t>Computer Science at UW-Madison: </a:t>
            </a:r>
            <a:r>
              <a:rPr lang="en-US" sz="1800" dirty="0" smtClean="0"/>
              <a:t>active </a:t>
            </a:r>
            <a:r>
              <a:rPr lang="en-US" sz="1800" dirty="0"/>
              <a:t>in this area</a:t>
            </a:r>
          </a:p>
          <a:p>
            <a:pPr lvl="1"/>
            <a:r>
              <a:rPr lang="en-US" sz="1600" dirty="0" smtClean="0"/>
              <a:t>Mark Hill, (Emeritus) </a:t>
            </a:r>
            <a:r>
              <a:rPr lang="en-US" sz="1600" dirty="0"/>
              <a:t>David </a:t>
            </a:r>
            <a:r>
              <a:rPr lang="en-US" sz="1600" dirty="0"/>
              <a:t>Wood, </a:t>
            </a:r>
            <a:r>
              <a:rPr lang="en-US" sz="1600" dirty="0" smtClean="0"/>
              <a:t>Karu Sankaralingam, Matt Sinclair</a:t>
            </a:r>
            <a:endParaRPr lang="en-US" sz="1600" dirty="0"/>
          </a:p>
          <a:p>
            <a:pPr lvl="1"/>
            <a:r>
              <a:rPr lang="en-US" sz="1600" dirty="0" smtClean="0">
                <a:hlinkClick r:id="rId2"/>
              </a:rPr>
              <a:t>Book</a:t>
            </a:r>
            <a:r>
              <a:rPr lang="en-US" sz="1600" dirty="0" smtClean="0"/>
              <a:t> on </a:t>
            </a:r>
            <a:r>
              <a:rPr lang="en-US" sz="1600" dirty="0"/>
              <a:t>this very topic</a:t>
            </a:r>
          </a:p>
          <a:p>
            <a:pPr lvl="1"/>
            <a:endParaRPr lang="en-US" sz="1600" dirty="0"/>
          </a:p>
          <a:p>
            <a:pPr lvl="1"/>
            <a:endParaRPr lang="en-US" sz="1600" dirty="0"/>
          </a:p>
          <a:p>
            <a:r>
              <a:rPr lang="en-US" sz="1800" dirty="0"/>
              <a:t>PhDs granted on consistency models and/or coherence mechanisms</a:t>
            </a:r>
          </a:p>
          <a:p>
            <a:pPr lvl="1"/>
            <a:r>
              <a:rPr lang="en-US" sz="1600" dirty="0"/>
              <a:t>Topic is deep</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61</a:t>
            </a:fld>
            <a:endParaRPr lang="en-US" altLang="en-US"/>
          </a:p>
        </p:txBody>
      </p:sp>
    </p:spTree>
    <p:extLst>
      <p:ext uri="{BB962C8B-B14F-4D97-AF65-F5344CB8AC3E}">
        <p14:creationId xmlns:p14="http://schemas.microsoft.com/office/powerpoint/2010/main" val="19028015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vs. Coherence</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Consistency establishes a set of rules that governs the collective actions of the threads relative to the </a:t>
            </a:r>
            <a:r>
              <a:rPr lang="en-US" sz="2000" dirty="0">
                <a:solidFill>
                  <a:srgbClr val="0070C0"/>
                </a:solidFill>
              </a:rPr>
              <a:t>entire system memory</a:t>
            </a:r>
            <a:r>
              <a:rPr lang="en-US" sz="2000" dirty="0"/>
              <a:t> </a:t>
            </a:r>
          </a:p>
          <a:p>
            <a:endParaRPr lang="en-US" sz="2000" dirty="0"/>
          </a:p>
          <a:p>
            <a:endParaRPr lang="en-US" sz="2000" dirty="0"/>
          </a:p>
          <a:p>
            <a:r>
              <a:rPr lang="en-US" sz="2000" dirty="0"/>
              <a:t>Coherence regards expected behavior that </a:t>
            </a:r>
            <a:r>
              <a:rPr lang="en-US" sz="2000" dirty="0">
                <a:solidFill>
                  <a:srgbClr val="0070C0"/>
                </a:solidFill>
              </a:rPr>
              <a:t>*one* memory location</a:t>
            </a:r>
            <a:r>
              <a:rPr lang="en-US" sz="2000" dirty="0"/>
              <a:t> must display relative to transactions carried out by multiple threads running on multiple cores</a:t>
            </a:r>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62</a:t>
            </a:fld>
            <a:endParaRPr lang="en-US" altLang="en-US"/>
          </a:p>
        </p:txBody>
      </p:sp>
    </p:spTree>
    <p:extLst>
      <p:ext uri="{BB962C8B-B14F-4D97-AF65-F5344CB8AC3E}">
        <p14:creationId xmlns:p14="http://schemas.microsoft.com/office/powerpoint/2010/main" val="25806858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vs. Coherence</a:t>
            </a:r>
          </a:p>
        </p:txBody>
      </p:sp>
      <p:sp>
        <p:nvSpPr>
          <p:cNvPr id="3" name="Content Placeholder 2"/>
          <p:cNvSpPr>
            <a:spLocks noGrp="1"/>
          </p:cNvSpPr>
          <p:nvPr>
            <p:ph idx="1"/>
          </p:nvPr>
        </p:nvSpPr>
        <p:spPr/>
        <p:txBody>
          <a:bodyPr/>
          <a:lstStyle/>
          <a:p>
            <a:pPr lvl="1"/>
            <a:endParaRPr lang="en-US" sz="1600" dirty="0"/>
          </a:p>
          <a:p>
            <a:endParaRPr lang="en-US" sz="2000" dirty="0"/>
          </a:p>
          <a:p>
            <a:r>
              <a:rPr lang="en-US" sz="1800" dirty="0"/>
              <a:t>Earning the attribute of “consistent memory” (for instance “sequential consistency”) imposes a set of </a:t>
            </a:r>
            <a:r>
              <a:rPr lang="en-US" sz="1800" dirty="0">
                <a:solidFill>
                  <a:srgbClr val="0070C0"/>
                </a:solidFill>
              </a:rPr>
              <a:t>stronger/stricter requirements</a:t>
            </a:r>
            <a:r>
              <a:rPr lang="en-US" sz="1800" dirty="0"/>
              <a:t> that need to be met compared to what it takes to earn the “coherent memory” attribute</a:t>
            </a:r>
          </a:p>
          <a:p>
            <a:pPr lvl="1"/>
            <a:endParaRPr lang="en-US" sz="1600" dirty="0"/>
          </a:p>
          <a:p>
            <a:pPr lvl="1"/>
            <a:endParaRPr lang="en-US" sz="1600" dirty="0"/>
          </a:p>
          <a:p>
            <a:pPr lvl="1"/>
            <a:endParaRPr lang="en-US" sz="1600" dirty="0"/>
          </a:p>
          <a:p>
            <a:r>
              <a:rPr lang="en-US" sz="1800" dirty="0"/>
              <a:t>Coherence: with some hand waving, it captures the expectation that if a thread running on core A changes a value in a memory location, other thread running on core B will read the updated value even though the read might occur </a:t>
            </a:r>
            <a:r>
              <a:rPr lang="en-US" sz="1800" dirty="0">
                <a:solidFill>
                  <a:srgbClr val="0070C0"/>
                </a:solidFill>
              </a:rPr>
              <a:t>relatively soon</a:t>
            </a:r>
            <a:r>
              <a:rPr lang="en-US" sz="1800" dirty="0"/>
              <a:t> after the change of the value takes place per A’s action</a:t>
            </a:r>
          </a:p>
          <a:p>
            <a:endParaRPr lang="en-US" sz="1800" dirty="0"/>
          </a:p>
          <a:p>
            <a:endParaRPr lang="en-US" sz="1800" dirty="0"/>
          </a:p>
          <a:p>
            <a:r>
              <a:rPr lang="en-US" sz="1800" dirty="0"/>
              <a:t>“relatively soon”: a bit of a mystery to me</a:t>
            </a:r>
          </a:p>
          <a:p>
            <a:endParaRPr lang="en-US" sz="1800" dirty="0"/>
          </a:p>
          <a:p>
            <a:endParaRPr lang="en-US" sz="18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63</a:t>
            </a:fld>
            <a:endParaRPr lang="en-US" altLang="en-US"/>
          </a:p>
        </p:txBody>
      </p:sp>
    </p:spTree>
    <p:extLst>
      <p:ext uri="{BB962C8B-B14F-4D97-AF65-F5344CB8AC3E}">
        <p14:creationId xmlns:p14="http://schemas.microsoft.com/office/powerpoint/2010/main" val="26129930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87D06B-3223-4A64-AEDA-BF116C640B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B1F251-B021-4E4F-802D-F3DCA8980595}"/>
              </a:ext>
            </a:extLst>
          </p:cNvPr>
          <p:cNvSpPr>
            <a:spLocks noGrp="1"/>
          </p:cNvSpPr>
          <p:nvPr>
            <p:ph idx="1"/>
          </p:nvPr>
        </p:nvSpPr>
        <p:spPr/>
        <p:txBody>
          <a:bodyPr/>
          <a:lstStyle/>
          <a:p>
            <a:endParaRPr lang="en-US" dirty="0"/>
          </a:p>
          <a:p>
            <a:r>
              <a:rPr lang="en-US" dirty="0"/>
              <a:t>Cache coherence is a mechanism, a hardware protocol  to ensure that memory updates propagate to other  cores. Cores will then be able to agree on the values of  information stored in memory, as if there were no  cache at all</a:t>
            </a:r>
          </a:p>
          <a:p>
            <a:endParaRPr lang="en-US" dirty="0"/>
          </a:p>
          <a:p>
            <a:r>
              <a:rPr lang="en-US" dirty="0"/>
              <a:t>Cache consistency defines a programming model:  when do memory writes become visible to other cores?</a:t>
            </a:r>
          </a:p>
          <a:p>
            <a:pPr lvl="1"/>
            <a:r>
              <a:rPr lang="en-US" dirty="0"/>
              <a:t>Defines the ordering of memory updates</a:t>
            </a:r>
          </a:p>
          <a:p>
            <a:pPr lvl="1"/>
            <a:r>
              <a:rPr lang="en-US" dirty="0"/>
              <a:t>A contract between the hardware and the programmer: if we  follow the rules, the results of memory operations </a:t>
            </a:r>
            <a:r>
              <a:rPr lang="en-US"/>
              <a:t>are  guaranteed to </a:t>
            </a:r>
            <a:r>
              <a:rPr lang="en-US" dirty="0"/>
              <a:t>be predictable</a:t>
            </a:r>
          </a:p>
          <a:p>
            <a:endParaRPr lang="en-US" dirty="0"/>
          </a:p>
        </p:txBody>
      </p:sp>
      <p:sp>
        <p:nvSpPr>
          <p:cNvPr id="4" name="Slide Number Placeholder 3">
            <a:extLst>
              <a:ext uri="{FF2B5EF4-FFF2-40B4-BE49-F238E27FC236}">
                <a16:creationId xmlns:a16="http://schemas.microsoft.com/office/drawing/2014/main" id="{326D3453-2C9C-4F4D-A0EB-A0487E2F77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94D02A4-3030-42A9-AAF8-96042DAE1CF1}"/>
                  </a:ext>
                </a:extLst>
              </p:cNvPr>
              <p:cNvSpPr>
                <a:spLocks noGrp="1"/>
              </p:cNvSpPr>
              <p:nvPr>
                <p:ph type="body" sz="quarter" idx="13"/>
              </p:nvPr>
            </p:nvSpPr>
            <p:spPr/>
            <p:txBody>
              <a:bodyPr/>
              <a:lstStyle/>
              <a:p>
                <a:r>
                  <a:rPr lang="en-US" dirty="0"/>
                  <a:t>[</a:t>
                </a:r>
                <a:r>
                  <a:rPr lang="en-US" spc="-5" dirty="0"/>
                  <a:t>Scott </a:t>
                </a:r>
                <a:r>
                  <a:rPr lang="en-US" spc="15" dirty="0"/>
                  <a:t>B. </a:t>
                </a:r>
                <a:r>
                  <a:rPr lang="en-US" dirty="0"/>
                  <a:t>Baden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 name="Text Placeholder 5">
                <a:extLst>
                  <a:ext uri="{FF2B5EF4-FFF2-40B4-BE49-F238E27FC236}">
                    <a16:creationId xmlns:a16="http://schemas.microsoft.com/office/drawing/2014/main" id="{094D02A4-3030-42A9-AAF8-96042DAE1CF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05865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GB" altLang="en-US" dirty="0"/>
              <a:t>Caches and Coherency, bottom line</a:t>
            </a:r>
          </a:p>
        </p:txBody>
      </p:sp>
      <p:sp>
        <p:nvSpPr>
          <p:cNvPr id="196611" name="Rectangle 3"/>
          <p:cNvSpPr>
            <a:spLocks noGrp="1" noChangeArrowheads="1"/>
          </p:cNvSpPr>
          <p:nvPr>
            <p:ph type="body" idx="1"/>
          </p:nvPr>
        </p:nvSpPr>
        <p:spPr/>
        <p:txBody>
          <a:bodyPr>
            <a:normAutofit/>
          </a:bodyPr>
          <a:lstStyle/>
          <a:p>
            <a:pPr>
              <a:lnSpc>
                <a:spcPct val="90000"/>
              </a:lnSpc>
            </a:pPr>
            <a:endParaRPr lang="en-GB" altLang="en-US" sz="2000" dirty="0"/>
          </a:p>
          <a:p>
            <a:pPr>
              <a:lnSpc>
                <a:spcPct val="90000"/>
              </a:lnSpc>
            </a:pPr>
            <a:endParaRPr lang="en-GB" altLang="en-US" sz="2000" dirty="0"/>
          </a:p>
          <a:p>
            <a:pPr>
              <a:lnSpc>
                <a:spcPct val="90000"/>
              </a:lnSpc>
            </a:pPr>
            <a:r>
              <a:rPr lang="en-GB" altLang="en-US" sz="2000" dirty="0"/>
              <a:t>Speeding up sequential computation: done through use of large caches</a:t>
            </a:r>
          </a:p>
          <a:p>
            <a:pPr lvl="1">
              <a:lnSpc>
                <a:spcPct val="90000"/>
              </a:lnSpc>
            </a:pPr>
            <a:r>
              <a:rPr lang="en-US" altLang="en-US" sz="1800" dirty="0"/>
              <a:t>L1 and L2 cache is per-core</a:t>
            </a:r>
          </a:p>
          <a:p>
            <a:pPr lvl="1">
              <a:lnSpc>
                <a:spcPct val="90000"/>
              </a:lnSpc>
            </a:pPr>
            <a:endParaRPr lang="en-GB" altLang="en-US" sz="1800" dirty="0"/>
          </a:p>
          <a:p>
            <a:pPr>
              <a:lnSpc>
                <a:spcPct val="90000"/>
              </a:lnSpc>
            </a:pPr>
            <a:endParaRPr lang="en-GB" altLang="en-US" sz="2000" dirty="0"/>
          </a:p>
          <a:p>
            <a:pPr>
              <a:lnSpc>
                <a:spcPct val="90000"/>
              </a:lnSpc>
            </a:pPr>
            <a:r>
              <a:rPr lang="en-GB" altLang="en-US" sz="2000" dirty="0"/>
              <a:t>Caching consequence: </a:t>
            </a:r>
            <a:r>
              <a:rPr lang="en-GB" altLang="en-US" sz="2000" dirty="0">
                <a:solidFill>
                  <a:srgbClr val="0070C0"/>
                </a:solidFill>
              </a:rPr>
              <a:t>multiple copies</a:t>
            </a:r>
            <a:r>
              <a:rPr lang="en-GB" altLang="en-US" sz="2000" dirty="0"/>
              <a:t> of a physical memory location may exist at different hardware locations</a:t>
            </a:r>
          </a:p>
          <a:p>
            <a:pPr lvl="1">
              <a:lnSpc>
                <a:spcPct val="90000"/>
              </a:lnSpc>
            </a:pPr>
            <a:endParaRPr lang="en-GB" altLang="en-US" sz="1600" dirty="0"/>
          </a:p>
          <a:p>
            <a:pPr lvl="1">
              <a:lnSpc>
                <a:spcPct val="90000"/>
              </a:lnSpc>
            </a:pPr>
            <a:endParaRPr lang="en-GB" altLang="en-US" sz="1600" dirty="0"/>
          </a:p>
          <a:p>
            <a:pPr>
              <a:lnSpc>
                <a:spcPct val="90000"/>
              </a:lnSpc>
            </a:pPr>
            <a:r>
              <a:rPr lang="en-GB" altLang="en-US" sz="2000" dirty="0"/>
              <a:t>For program correctness, caches must be kept </a:t>
            </a:r>
            <a:r>
              <a:rPr lang="en-GB" altLang="en-US" sz="2000" dirty="0">
                <a:solidFill>
                  <a:srgbClr val="0070C0"/>
                </a:solidFill>
              </a:rPr>
              <a:t>coherent</a:t>
            </a:r>
            <a:r>
              <a:rPr lang="en-GB" altLang="en-US" sz="2000" dirty="0"/>
              <a:t> </a:t>
            </a:r>
          </a:p>
          <a:p>
            <a:pPr lvl="1">
              <a:lnSpc>
                <a:spcPct val="90000"/>
              </a:lnSpc>
            </a:pPr>
            <a:endParaRPr lang="en-GB" altLang="en-US" sz="16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65</a:t>
            </a:fld>
            <a:endParaRPr lang="en-US" altLang="en-US"/>
          </a:p>
        </p:txBody>
      </p:sp>
      <p:sp>
        <p:nvSpPr>
          <p:cNvPr id="6" name="Rectangle 5"/>
          <p:cNvSpPr/>
          <p:nvPr/>
        </p:nvSpPr>
        <p:spPr>
          <a:xfrm>
            <a:off x="147344" y="6611499"/>
            <a:ext cx="792205" cy="215444"/>
          </a:xfrm>
          <a:prstGeom prst="rect">
            <a:avLst/>
          </a:prstGeom>
        </p:spPr>
        <p:txBody>
          <a:bodyPr wrap="none">
            <a:spAutoFit/>
          </a:bodyPr>
          <a:lstStyle/>
          <a:p>
            <a:r>
              <a:rPr lang="en-US" sz="800" dirty="0">
                <a:latin typeface="Arial" panose="020B0604020202020204" pitchFamily="34" charset="0"/>
              </a:rPr>
              <a:t>[Alan Real]→</a:t>
            </a:r>
          </a:p>
        </p:txBody>
      </p:sp>
    </p:spTree>
    <p:extLst>
      <p:ext uri="{BB962C8B-B14F-4D97-AF65-F5344CB8AC3E}">
        <p14:creationId xmlns:p14="http://schemas.microsoft.com/office/powerpoint/2010/main" val="37714777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GB" altLang="en-US" dirty="0"/>
              <a:t>Caches and Coherency</a:t>
            </a:r>
          </a:p>
        </p:txBody>
      </p:sp>
      <p:sp>
        <p:nvSpPr>
          <p:cNvPr id="196611" name="Rectangle 3"/>
          <p:cNvSpPr>
            <a:spLocks noGrp="1" noChangeArrowheads="1"/>
          </p:cNvSpPr>
          <p:nvPr>
            <p:ph type="body" idx="1"/>
          </p:nvPr>
        </p:nvSpPr>
        <p:spPr/>
        <p:txBody>
          <a:bodyPr/>
          <a:lstStyle/>
          <a:p>
            <a:pPr>
              <a:lnSpc>
                <a:spcPct val="90000"/>
              </a:lnSpc>
            </a:pPr>
            <a:endParaRPr lang="en-GB" altLang="en-US" sz="1800" dirty="0"/>
          </a:p>
          <a:p>
            <a:pPr lvl="1">
              <a:lnSpc>
                <a:spcPct val="90000"/>
              </a:lnSpc>
            </a:pPr>
            <a:endParaRPr lang="en-GB" altLang="en-US" sz="1400" dirty="0"/>
          </a:p>
          <a:p>
            <a:pPr>
              <a:lnSpc>
                <a:spcPct val="90000"/>
              </a:lnSpc>
            </a:pPr>
            <a:r>
              <a:rPr lang="en-GB" altLang="en-US" sz="1800" dirty="0"/>
              <a:t>Coherency operations are usually performed on the cache lines in the level of cache closest to main memory </a:t>
            </a:r>
          </a:p>
          <a:p>
            <a:pPr lvl="1">
              <a:lnSpc>
                <a:spcPct val="90000"/>
              </a:lnSpc>
            </a:pPr>
            <a:r>
              <a:rPr lang="en-GB" altLang="en-US" sz="1600" dirty="0"/>
              <a:t>LLC last level cache: high end systems these days – LLC is Level 3 cache</a:t>
            </a:r>
          </a:p>
          <a:p>
            <a:pPr lvl="1">
              <a:lnSpc>
                <a:spcPct val="90000"/>
              </a:lnSpc>
            </a:pPr>
            <a:endParaRPr lang="en-GB" altLang="en-US" sz="1400" dirty="0"/>
          </a:p>
          <a:p>
            <a:pPr lvl="1">
              <a:lnSpc>
                <a:spcPct val="90000"/>
              </a:lnSpc>
            </a:pPr>
            <a:endParaRPr lang="en-GB" altLang="en-US" sz="1400" dirty="0"/>
          </a:p>
          <a:p>
            <a:pPr>
              <a:lnSpc>
                <a:spcPct val="90000"/>
              </a:lnSpc>
            </a:pPr>
            <a:r>
              <a:rPr lang="en-GB" altLang="en-US" sz="1800" dirty="0"/>
              <a:t>Significant </a:t>
            </a:r>
            <a:r>
              <a:rPr lang="en-GB" altLang="en-US" sz="1800" dirty="0">
                <a:solidFill>
                  <a:srgbClr val="0070C0"/>
                </a:solidFill>
              </a:rPr>
              <a:t>overhead</a:t>
            </a:r>
            <a:r>
              <a:rPr lang="en-GB" altLang="en-US" sz="1800" dirty="0"/>
              <a:t> associated with implementing cache coherence </a:t>
            </a:r>
          </a:p>
          <a:p>
            <a:pPr>
              <a:lnSpc>
                <a:spcPct val="90000"/>
              </a:lnSpc>
            </a:pPr>
            <a:endParaRPr lang="en-GB" altLang="en-US" sz="1800" dirty="0"/>
          </a:p>
          <a:p>
            <a:pPr>
              <a:lnSpc>
                <a:spcPct val="90000"/>
              </a:lnSpc>
            </a:pPr>
            <a:endParaRPr lang="en-GB" altLang="en-US" sz="1800" dirty="0"/>
          </a:p>
          <a:p>
            <a:pPr>
              <a:lnSpc>
                <a:spcPct val="90000"/>
              </a:lnSpc>
            </a:pPr>
            <a:r>
              <a:rPr lang="en-GB" altLang="en-US" sz="1800" dirty="0"/>
              <a:t>Two established approaches for enforcing cache coherence</a:t>
            </a:r>
          </a:p>
          <a:p>
            <a:pPr lvl="2"/>
            <a:endParaRPr lang="en-GB" altLang="en-US" sz="1200" dirty="0"/>
          </a:p>
          <a:p>
            <a:pPr lvl="1"/>
            <a:r>
              <a:rPr lang="en-GB" altLang="en-US" sz="1400" dirty="0">
                <a:solidFill>
                  <a:srgbClr val="00B050"/>
                </a:solidFill>
              </a:rPr>
              <a:t>Directory-based</a:t>
            </a:r>
          </a:p>
          <a:p>
            <a:pPr lvl="1">
              <a:lnSpc>
                <a:spcPct val="90000"/>
              </a:lnSpc>
            </a:pPr>
            <a:endParaRPr lang="en-GB" altLang="en-US" sz="1400" dirty="0" smtClean="0"/>
          </a:p>
          <a:p>
            <a:pPr lvl="1">
              <a:lnSpc>
                <a:spcPct val="90000"/>
              </a:lnSpc>
            </a:pPr>
            <a:r>
              <a:rPr lang="en-GB" altLang="en-US" sz="1400" dirty="0" smtClean="0"/>
              <a:t>Snooping-based</a:t>
            </a:r>
            <a:endParaRPr lang="en-GB" altLang="en-US" sz="1400" dirty="0"/>
          </a:p>
          <a:p>
            <a:pPr lvl="1">
              <a:lnSpc>
                <a:spcPct val="90000"/>
              </a:lnSpc>
            </a:pPr>
            <a:endParaRPr lang="en-GB" altLang="en-US" sz="14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66</a:t>
            </a:fld>
            <a:endParaRPr lang="en-US" altLang="en-US"/>
          </a:p>
        </p:txBody>
      </p:sp>
      <p:grpSp>
        <p:nvGrpSpPr>
          <p:cNvPr id="5" name="Group 4"/>
          <p:cNvGrpSpPr/>
          <p:nvPr/>
        </p:nvGrpSpPr>
        <p:grpSpPr>
          <a:xfrm>
            <a:off x="8343294" y="2838148"/>
            <a:ext cx="3352800" cy="2877561"/>
            <a:chOff x="4343400" y="3657601"/>
            <a:chExt cx="3352800" cy="2877561"/>
          </a:xfrm>
        </p:grpSpPr>
        <p:pic>
          <p:nvPicPr>
            <p:cNvPr id="6" name="Picture 5"/>
            <p:cNvPicPr>
              <a:picLocks noChangeAspect="1"/>
            </p:cNvPicPr>
            <p:nvPr/>
          </p:nvPicPr>
          <p:blipFill>
            <a:blip r:embed="rId3"/>
            <a:stretch>
              <a:fillRect/>
            </a:stretch>
          </p:blipFill>
          <p:spPr>
            <a:xfrm>
              <a:off x="4343400" y="3657601"/>
              <a:ext cx="3304318" cy="2877561"/>
            </a:xfrm>
            <a:prstGeom prst="rect">
              <a:avLst/>
            </a:prstGeom>
          </p:spPr>
        </p:pic>
        <p:sp>
          <p:nvSpPr>
            <p:cNvPr id="7" name="Rectangle 6"/>
            <p:cNvSpPr/>
            <p:nvPr/>
          </p:nvSpPr>
          <p:spPr>
            <a:xfrm>
              <a:off x="7287358" y="4495800"/>
              <a:ext cx="408842" cy="2432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78792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Coherence Mechanisms: </a:t>
            </a:r>
            <a:r>
              <a:rPr lang="en-US" dirty="0">
                <a:solidFill>
                  <a:srgbClr val="FFC000"/>
                </a:solidFill>
              </a:rPr>
              <a:t>Directory-Based</a:t>
            </a:r>
            <a:r>
              <a:rPr lang="en-US" dirty="0">
                <a:solidFill>
                  <a:srgbClr val="0070C0"/>
                </a:solidFill>
              </a:rPr>
              <a:t> </a:t>
            </a:r>
            <a:r>
              <a:rPr lang="en-US" sz="2000" dirty="0"/>
              <a:t>[1/2]</a:t>
            </a:r>
            <a:endParaRPr lang="en-US" dirty="0"/>
          </a:p>
        </p:txBody>
      </p:sp>
      <p:sp>
        <p:nvSpPr>
          <p:cNvPr id="3" name="Content Placeholder 2"/>
          <p:cNvSpPr>
            <a:spLocks noGrp="1"/>
          </p:cNvSpPr>
          <p:nvPr>
            <p:ph idx="1"/>
          </p:nvPr>
        </p:nvSpPr>
        <p:spPr/>
        <p:txBody>
          <a:bodyPr/>
          <a:lstStyle/>
          <a:p>
            <a:endParaRPr lang="en-US" sz="2000" dirty="0" err="1"/>
          </a:p>
          <a:p>
            <a:endParaRPr lang="en-US" sz="2000" dirty="0"/>
          </a:p>
          <a:p>
            <a:r>
              <a:rPr lang="en-US" sz="2000" dirty="0"/>
              <a:t>Encountered in systems with large core counts</a:t>
            </a:r>
          </a:p>
          <a:p>
            <a:pPr lvl="1"/>
            <a:r>
              <a:rPr lang="en-US" sz="1800" dirty="0"/>
              <a:t>Example: Intel Xeon Phi 7290 [now discontinued]</a:t>
            </a:r>
          </a:p>
          <a:p>
            <a:pPr lvl="1"/>
            <a:endParaRPr lang="en-US" sz="1600" dirty="0"/>
          </a:p>
          <a:p>
            <a:pPr lvl="1"/>
            <a:endParaRPr lang="en-US" sz="1600" dirty="0"/>
          </a:p>
          <a:p>
            <a:r>
              <a:rPr lang="en-US" sz="2000" dirty="0"/>
              <a:t>Builds on the </a:t>
            </a:r>
            <a:r>
              <a:rPr lang="en-US" sz="2000" dirty="0">
                <a:solidFill>
                  <a:srgbClr val="0070C0"/>
                </a:solidFill>
              </a:rPr>
              <a:t>assumption of that there is a fast point-to-point connection</a:t>
            </a:r>
            <a:r>
              <a:rPr lang="en-US" sz="2000" dirty="0"/>
              <a:t> between the cores</a:t>
            </a:r>
          </a:p>
          <a:p>
            <a:pPr lvl="1"/>
            <a:r>
              <a:rPr lang="en-US" sz="1600" dirty="0"/>
              <a:t>Requires a directory indicating which data is stored by which core’s cache</a:t>
            </a:r>
          </a:p>
          <a:p>
            <a:pPr lvl="2"/>
            <a:endParaRPr lang="en-US" sz="1300" dirty="0"/>
          </a:p>
          <a:p>
            <a:pPr lvl="1"/>
            <a:endParaRPr lang="en-US" sz="1600" dirty="0"/>
          </a:p>
          <a:p>
            <a:pPr lvl="1"/>
            <a:endParaRPr lang="en-US" sz="1600" dirty="0"/>
          </a:p>
          <a:p>
            <a:r>
              <a:rPr lang="en-US" sz="2000" dirty="0"/>
              <a:t>Pros: scales better than the snooping one</a:t>
            </a:r>
          </a:p>
          <a:p>
            <a:r>
              <a:rPr lang="en-US" sz="2000" dirty="0"/>
              <a:t>Cons: complex, overhead relatively high</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67</a:t>
            </a:fld>
            <a:endParaRPr lang="en-US" altLang="en-US"/>
          </a:p>
        </p:txBody>
      </p:sp>
    </p:spTree>
    <p:extLst>
      <p:ext uri="{BB962C8B-B14F-4D97-AF65-F5344CB8AC3E}">
        <p14:creationId xmlns:p14="http://schemas.microsoft.com/office/powerpoint/2010/main" val="36083177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Coherence Mechanisms: </a:t>
            </a:r>
            <a:r>
              <a:rPr lang="en-US" dirty="0">
                <a:solidFill>
                  <a:srgbClr val="FFC000"/>
                </a:solidFill>
              </a:rPr>
              <a:t>Directory-Based</a:t>
            </a:r>
            <a:r>
              <a:rPr lang="en-US" dirty="0">
                <a:solidFill>
                  <a:srgbClr val="0070C0"/>
                </a:solidFill>
              </a:rPr>
              <a:t> </a:t>
            </a:r>
            <a:r>
              <a:rPr lang="en-US" sz="2000" dirty="0"/>
              <a:t>[2/2]</a:t>
            </a:r>
            <a:endParaRPr lang="en-US" dirty="0"/>
          </a:p>
        </p:txBody>
      </p:sp>
      <p:sp>
        <p:nvSpPr>
          <p:cNvPr id="3" name="Content Placeholder 2"/>
          <p:cNvSpPr>
            <a:spLocks noGrp="1"/>
          </p:cNvSpPr>
          <p:nvPr>
            <p:ph idx="1"/>
          </p:nvPr>
        </p:nvSpPr>
        <p:spPr/>
        <p:txBody>
          <a:bodyPr/>
          <a:lstStyle/>
          <a:p>
            <a:endParaRPr lang="en-US" sz="2000" dirty="0" err="1"/>
          </a:p>
          <a:p>
            <a:endParaRPr lang="en-US" sz="2000" dirty="0"/>
          </a:p>
          <a:p>
            <a:r>
              <a:rPr lang="en-US" sz="2000" dirty="0"/>
              <a:t>Directory typically split into pieces, each piece stored by one core</a:t>
            </a:r>
          </a:p>
          <a:p>
            <a:endParaRPr lang="en-US" sz="2000" dirty="0"/>
          </a:p>
          <a:p>
            <a:r>
              <a:rPr lang="en-US" sz="2000" dirty="0"/>
              <a:t>Each mem. transaction needs to consider the possibility of invalidating a cache line in some other core’s cache</a:t>
            </a:r>
          </a:p>
          <a:p>
            <a:endParaRPr lang="en-US" sz="2000" dirty="0"/>
          </a:p>
          <a:p>
            <a:r>
              <a:rPr lang="en-US" sz="2000" dirty="0"/>
              <a:t>Overhead grows, particularly if you have NUMA architectures</a:t>
            </a:r>
          </a:p>
          <a:p>
            <a:pPr lvl="1"/>
            <a:r>
              <a:rPr lang="en-US" sz="1600" dirty="0"/>
              <a:t>One of the main reasons OpenMP doesn’t scale very well</a:t>
            </a:r>
          </a:p>
          <a:p>
            <a:pPr lvl="1"/>
            <a:r>
              <a:rPr lang="en-US" sz="1600" dirty="0"/>
              <a:t>Ultimately, it’s not </a:t>
            </a:r>
            <a:r>
              <a:rPr lang="en-US" sz="1600" dirty="0" err="1"/>
              <a:t>OpenMP’s</a:t>
            </a:r>
            <a:r>
              <a:rPr lang="en-US" sz="1600" dirty="0"/>
              <a:t> fault – it’s an interplay between the underlying hardware and the shared memory model embraced</a:t>
            </a:r>
          </a:p>
          <a:p>
            <a:pPr lvl="2"/>
            <a:r>
              <a:rPr lang="en-US" sz="1300" dirty="0">
                <a:solidFill>
                  <a:srgbClr val="0070C0"/>
                </a:solidFill>
              </a:rPr>
              <a:t>Threads are heavy</a:t>
            </a:r>
          </a:p>
          <a:p>
            <a:pPr lvl="2"/>
            <a:r>
              <a:rPr lang="en-US" sz="1300" dirty="0">
                <a:solidFill>
                  <a:srgbClr val="0070C0"/>
                </a:solidFill>
              </a:rPr>
              <a:t>Memory transactions incur overhead</a:t>
            </a:r>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68</a:t>
            </a:fld>
            <a:endParaRPr lang="en-US" altLang="en-US"/>
          </a:p>
        </p:txBody>
      </p:sp>
    </p:spTree>
    <p:extLst>
      <p:ext uri="{BB962C8B-B14F-4D97-AF65-F5344CB8AC3E}">
        <p14:creationId xmlns:p14="http://schemas.microsoft.com/office/powerpoint/2010/main" val="33191842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Coherence Mechanisms: </a:t>
            </a:r>
            <a:r>
              <a:rPr lang="en-US" dirty="0">
                <a:solidFill>
                  <a:srgbClr val="FFC000"/>
                </a:solidFill>
              </a:rPr>
              <a:t>Snooping/Sniffing-Based</a:t>
            </a:r>
          </a:p>
        </p:txBody>
      </p:sp>
      <p:sp>
        <p:nvSpPr>
          <p:cNvPr id="3" name="Content Placeholder 2"/>
          <p:cNvSpPr>
            <a:spLocks noGrp="1"/>
          </p:cNvSpPr>
          <p:nvPr>
            <p:ph sz="half" idx="1"/>
          </p:nvPr>
        </p:nvSpPr>
        <p:spPr/>
        <p:txBody>
          <a:bodyPr/>
          <a:lstStyle/>
          <a:p>
            <a:endParaRPr lang="en-US" sz="2000" dirty="0"/>
          </a:p>
          <a:p>
            <a:r>
              <a:rPr lang="en-US" sz="2000" dirty="0"/>
              <a:t>Encountered in systems with small core counts</a:t>
            </a:r>
          </a:p>
          <a:p>
            <a:endParaRPr lang="en-US" sz="2000" dirty="0"/>
          </a:p>
          <a:p>
            <a:endParaRPr lang="en-US" sz="2000" dirty="0"/>
          </a:p>
          <a:p>
            <a:r>
              <a:rPr lang="en-US" sz="2000" dirty="0"/>
              <a:t>Builds on the assumption of a front-side bus; i.e., all memory transactions initiated by any core are processed through one connection/junction to the system memory</a:t>
            </a:r>
          </a:p>
          <a:p>
            <a:endParaRPr lang="en-US" sz="2000" dirty="0"/>
          </a:p>
          <a:p>
            <a:endParaRPr lang="en-US" sz="2000" dirty="0"/>
          </a:p>
          <a:p>
            <a:r>
              <a:rPr lang="en-US" sz="2000" dirty="0"/>
              <a:t>Pros: simple</a:t>
            </a:r>
          </a:p>
          <a:p>
            <a:r>
              <a:rPr lang="en-US" sz="2000" dirty="0"/>
              <a:t>Cons: doesn’t scale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69</a:t>
            </a:fld>
            <a:endParaRPr lang="en-US" altLang="en-US"/>
          </a:p>
        </p:txBody>
      </p:sp>
      <p:grpSp>
        <p:nvGrpSpPr>
          <p:cNvPr id="5" name="Group 4"/>
          <p:cNvGrpSpPr/>
          <p:nvPr/>
        </p:nvGrpSpPr>
        <p:grpSpPr>
          <a:xfrm>
            <a:off x="8173960" y="1644348"/>
            <a:ext cx="3352800" cy="2877561"/>
            <a:chOff x="4343400" y="3657601"/>
            <a:chExt cx="3352800" cy="2877561"/>
          </a:xfrm>
        </p:grpSpPr>
        <p:pic>
          <p:nvPicPr>
            <p:cNvPr id="6" name="Picture 5"/>
            <p:cNvPicPr>
              <a:picLocks noChangeAspect="1"/>
            </p:cNvPicPr>
            <p:nvPr/>
          </p:nvPicPr>
          <p:blipFill>
            <a:blip r:embed="rId2"/>
            <a:stretch>
              <a:fillRect/>
            </a:stretch>
          </p:blipFill>
          <p:spPr>
            <a:xfrm>
              <a:off x="4343400" y="3657601"/>
              <a:ext cx="3304318" cy="2877561"/>
            </a:xfrm>
            <a:prstGeom prst="rect">
              <a:avLst/>
            </a:prstGeom>
          </p:spPr>
        </p:pic>
        <p:sp>
          <p:nvSpPr>
            <p:cNvPr id="7" name="Rectangle 6"/>
            <p:cNvSpPr/>
            <p:nvPr/>
          </p:nvSpPr>
          <p:spPr>
            <a:xfrm>
              <a:off x="7287358" y="4495800"/>
              <a:ext cx="408842" cy="2432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p:cNvCxnSpPr/>
          <p:nvPr/>
        </p:nvCxnSpPr>
        <p:spPr>
          <a:xfrm flipV="1">
            <a:off x="7774845" y="3970869"/>
            <a:ext cx="1847522" cy="25658"/>
          </a:xfrm>
          <a:prstGeom prst="straightConnector1">
            <a:avLst/>
          </a:prstGeom>
          <a:ln w="15875">
            <a:prstDash val="sysDash"/>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971236" y="3405700"/>
            <a:ext cx="865942" cy="738664"/>
          </a:xfrm>
          <a:prstGeom prst="rect">
            <a:avLst/>
          </a:prstGeom>
        </p:spPr>
        <p:txBody>
          <a:bodyPr wrap="none">
            <a:spAutoFit/>
          </a:bodyPr>
          <a:lstStyle/>
          <a:p>
            <a:pPr algn="r"/>
            <a:r>
              <a:rPr lang="en-US" sz="1400" dirty="0"/>
              <a:t>Snooping</a:t>
            </a:r>
            <a:br>
              <a:rPr lang="en-US" sz="1400" dirty="0"/>
            </a:br>
            <a:r>
              <a:rPr lang="en-US" sz="1400" dirty="0"/>
              <a:t>happens</a:t>
            </a:r>
            <a:br>
              <a:rPr lang="en-US" sz="1400" dirty="0"/>
            </a:br>
            <a:r>
              <a:rPr lang="en-US" sz="1400" dirty="0"/>
              <a:t>here</a:t>
            </a:r>
          </a:p>
        </p:txBody>
      </p:sp>
    </p:spTree>
    <p:extLst>
      <p:ext uri="{BB962C8B-B14F-4D97-AF65-F5344CB8AC3E}">
        <p14:creationId xmlns:p14="http://schemas.microsoft.com/office/powerpoint/2010/main" val="10577680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r>
              <a:rPr lang="en-US" dirty="0"/>
              <a:t>The </a:t>
            </a:r>
            <a:r>
              <a:rPr lang="en-US" dirty="0" err="1">
                <a:solidFill>
                  <a:srgbClr val="FFC000"/>
                </a:solidFill>
                <a:latin typeface="Consolas" panose="020B0609020204030204" pitchFamily="49" charset="0"/>
              </a:rPr>
              <a:t>nowait</a:t>
            </a:r>
            <a:r>
              <a:rPr lang="en-US" dirty="0"/>
              <a:t> Clause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7</a:t>
            </a:fld>
            <a:endParaRPr lang="en-US" altLang="en-US" dirty="0"/>
          </a:p>
        </p:txBody>
      </p:sp>
      <p:sp>
        <p:nvSpPr>
          <p:cNvPr id="618499" name="Rectangle 3"/>
          <p:cNvSpPr>
            <a:spLocks noGrp="1" noChangeArrowheads="1"/>
          </p:cNvSpPr>
          <p:nvPr>
            <p:ph type="body" idx="4294967295"/>
          </p:nvPr>
        </p:nvSpPr>
        <p:spPr>
          <a:xfrm>
            <a:off x="609600" y="3197225"/>
            <a:ext cx="8839200" cy="498475"/>
          </a:xfrm>
        </p:spPr>
        <p:txBody>
          <a:bodyPr/>
          <a:lstStyle/>
          <a:p>
            <a:r>
              <a:rPr lang="en-US" sz="2000" dirty="0"/>
              <a:t>Use when threads unnecessarily wait between independent computations </a:t>
            </a:r>
          </a:p>
        </p:txBody>
      </p:sp>
      <p:sp>
        <p:nvSpPr>
          <p:cNvPr id="4" name="Rectangle 3"/>
          <p:cNvSpPr/>
          <p:nvPr/>
        </p:nvSpPr>
        <p:spPr>
          <a:xfrm>
            <a:off x="2590800" y="3967086"/>
            <a:ext cx="6096000" cy="2031325"/>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schedule(static) </a:t>
            </a:r>
            <a:r>
              <a:rPr lang="en-US" dirty="0" err="1">
                <a:solidFill>
                  <a:srgbClr val="C00000"/>
                </a:solidFill>
                <a:latin typeface="Consolas" pitchFamily="49" charset="0"/>
                <a:cs typeface="Consolas" pitchFamily="49" charset="0"/>
              </a:rPr>
              <a:t>nowait</a:t>
            </a:r>
            <a:endParaRPr lang="en-US" dirty="0">
              <a:solidFill>
                <a:srgbClr val="C00000"/>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i=0; i&lt;n; i++)</a:t>
            </a:r>
          </a:p>
          <a:p>
            <a:r>
              <a:rPr lang="en-US" dirty="0">
                <a:solidFill>
                  <a:prstClr val="black"/>
                </a:solidFill>
                <a:latin typeface="Consolas" pitchFamily="49" charset="0"/>
                <a:cs typeface="Consolas" pitchFamily="49" charset="0"/>
              </a:rPr>
              <a:t>   a[i] = bigFunc1(i);</a:t>
            </a:r>
          </a:p>
          <a:p>
            <a:endParaRPr lang="en-US" dirty="0">
              <a:solidFill>
                <a:prstClr val="black"/>
              </a:solidFill>
              <a:latin typeface="Consolas" pitchFamily="49" charset="0"/>
              <a:cs typeface="Consolas" pitchFamily="49" charset="0"/>
            </a:endParaRP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schedule(dynamic,1)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j=0; j&lt;m; j++)</a:t>
            </a:r>
          </a:p>
          <a:p>
            <a:r>
              <a:rPr lang="en-US" dirty="0">
                <a:solidFill>
                  <a:prstClr val="black"/>
                </a:solidFill>
                <a:latin typeface="Consolas" pitchFamily="49" charset="0"/>
                <a:cs typeface="Consolas" pitchFamily="49" charset="0"/>
              </a:rPr>
              <a:t>   b[j] = bigFunc2(j);</a:t>
            </a:r>
          </a:p>
        </p:txBody>
      </p:sp>
      <p:sp>
        <p:nvSpPr>
          <p:cNvPr id="9" name="Rectangle 8"/>
          <p:cNvSpPr/>
          <p:nvPr/>
        </p:nvSpPr>
        <p:spPr>
          <a:xfrm>
            <a:off x="46979" y="6581001"/>
            <a:ext cx="1042640" cy="276999"/>
          </a:xfrm>
          <a:prstGeom prst="rect">
            <a:avLst/>
          </a:prstGeom>
        </p:spPr>
        <p:txBody>
          <a:bodyPr wrap="square">
            <a:spAutoFit/>
          </a:bodyPr>
          <a:lstStyle/>
          <a:p>
            <a:r>
              <a:rPr lang="en-US" sz="1200" dirty="0"/>
              <a:t>[IOMPP]→</a:t>
            </a:r>
          </a:p>
        </p:txBody>
      </p:sp>
      <p:sp>
        <p:nvSpPr>
          <p:cNvPr id="2" name="TextBox 1"/>
          <p:cNvSpPr txBox="1"/>
          <p:nvPr/>
        </p:nvSpPr>
        <p:spPr>
          <a:xfrm>
            <a:off x="2895601" y="1606170"/>
            <a:ext cx="2970685" cy="923330"/>
          </a:xfrm>
          <a:prstGeom prst="rect">
            <a:avLst/>
          </a:prstGeom>
          <a:noFill/>
          <a:ln>
            <a:solidFill>
              <a:schemeClr val="tx1"/>
            </a:solidFill>
          </a:ln>
        </p:spPr>
        <p:txBody>
          <a:bodyPr wrap="none" rtlCol="0">
            <a:spAutoFit/>
          </a:bodyPr>
          <a:lstStyle/>
          <a:p>
            <a:r>
              <a:rPr lang="en-US" dirty="0">
                <a:solidFill>
                  <a:srgbClr val="0000FF"/>
                </a:solidFill>
                <a:latin typeface="Consolas" panose="020B0609020204030204" pitchFamily="49" charset="0"/>
              </a:rPr>
              <a:t>#pragma </a:t>
            </a:r>
            <a:r>
              <a:rPr lang="en-US" dirty="0" err="1">
                <a:latin typeface="Consolas" panose="020B0609020204030204" pitchFamily="49" charset="0"/>
              </a:rPr>
              <a:t>omp</a:t>
            </a:r>
            <a:r>
              <a:rPr lang="en-US" dirty="0">
                <a:latin typeface="Consolas" panose="020B0609020204030204" pitchFamily="49" charset="0"/>
              </a:rPr>
              <a:t> for </a:t>
            </a:r>
            <a:r>
              <a:rPr lang="en-US" dirty="0" err="1">
                <a:solidFill>
                  <a:srgbClr val="0000FF"/>
                </a:solidFill>
                <a:latin typeface="Consolas" panose="020B0609020204030204" pitchFamily="49" charset="0"/>
              </a:rPr>
              <a:t>nowait</a:t>
            </a:r>
            <a:endParaRPr lang="en-US" dirty="0">
              <a:solidFill>
                <a:srgbClr val="0000FF"/>
              </a:solidFill>
              <a:latin typeface="Consolas" panose="020B0609020204030204" pitchFamily="49" charset="0"/>
            </a:endParaRPr>
          </a:p>
          <a:p>
            <a:r>
              <a:rPr lang="en-US" dirty="0">
                <a:latin typeface="Consolas" panose="020B0609020204030204" pitchFamily="49" charset="0"/>
              </a:rPr>
              <a:t>  for(…)</a:t>
            </a:r>
          </a:p>
          <a:p>
            <a:r>
              <a:rPr lang="en-US" dirty="0">
                <a:latin typeface="Consolas" panose="020B0609020204030204" pitchFamily="49" charset="0"/>
              </a:rPr>
              <a:t>    { […] }</a:t>
            </a:r>
          </a:p>
        </p:txBody>
      </p:sp>
      <p:sp>
        <p:nvSpPr>
          <p:cNvPr id="12" name="TextBox 11"/>
          <p:cNvSpPr txBox="1"/>
          <p:nvPr/>
        </p:nvSpPr>
        <p:spPr>
          <a:xfrm>
            <a:off x="6378533" y="1615307"/>
            <a:ext cx="2844048" cy="923330"/>
          </a:xfrm>
          <a:prstGeom prst="rect">
            <a:avLst/>
          </a:prstGeom>
          <a:noFill/>
          <a:ln>
            <a:solidFill>
              <a:schemeClr val="tx1"/>
            </a:solidFill>
          </a:ln>
        </p:spPr>
        <p:txBody>
          <a:bodyPr wrap="none" rtlCol="0">
            <a:spAutoFit/>
          </a:bodyPr>
          <a:lstStyle/>
          <a:p>
            <a:r>
              <a:rPr lang="en-US" dirty="0">
                <a:solidFill>
                  <a:srgbClr val="0000FF"/>
                </a:solidFill>
                <a:latin typeface="Consolas" panose="020B0609020204030204" pitchFamily="49" charset="0"/>
              </a:rPr>
              <a:t>#pragma </a:t>
            </a:r>
            <a:r>
              <a:rPr lang="en-US" dirty="0">
                <a:latin typeface="Consolas" panose="020B0609020204030204" pitchFamily="49" charset="0"/>
              </a:rPr>
              <a:t>single </a:t>
            </a:r>
            <a:r>
              <a:rPr lang="en-US" dirty="0" err="1">
                <a:solidFill>
                  <a:srgbClr val="0000FF"/>
                </a:solidFill>
                <a:latin typeface="Consolas" panose="020B0609020204030204" pitchFamily="49" charset="0"/>
              </a:rPr>
              <a:t>nowait</a:t>
            </a:r>
            <a:endParaRPr lang="en-US" dirty="0">
              <a:solidFill>
                <a:srgbClr val="0000FF"/>
              </a:solidFill>
              <a:latin typeface="Consolas" panose="020B0609020204030204" pitchFamily="49" charset="0"/>
            </a:endParaRPr>
          </a:p>
          <a:p>
            <a:r>
              <a:rPr lang="en-US" dirty="0">
                <a:latin typeface="Consolas" panose="020B0609020204030204" pitchFamily="49" charset="0"/>
              </a:rPr>
              <a:t>  { […] }</a:t>
            </a:r>
          </a:p>
          <a:p>
            <a:endParaRPr lang="en-US" dirty="0">
              <a:latin typeface="Consolas" panose="020B0609020204030204" pitchFamily="49" charset="0"/>
            </a:endParaRPr>
          </a:p>
        </p:txBody>
      </p:sp>
    </p:spTree>
    <p:custDataLst>
      <p:tags r:id="rId1"/>
    </p:custDataLst>
    <p:extLst>
      <p:ext uri="{BB962C8B-B14F-4D97-AF65-F5344CB8AC3E}">
        <p14:creationId xmlns:p14="http://schemas.microsoft.com/office/powerpoint/2010/main" val="2303185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normAutofit/>
          </a:bodyPr>
          <a:lstStyle/>
          <a:p>
            <a:r>
              <a:rPr lang="en-US" dirty="0"/>
              <a:t>Example, Synchronization Issue: Computing the Dot Product</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8</a:t>
            </a:fld>
            <a:endParaRPr lang="en-US" altLang="en-US"/>
          </a:p>
        </p:txBody>
      </p:sp>
      <p:sp>
        <p:nvSpPr>
          <p:cNvPr id="2" name="Rectangle 1"/>
          <p:cNvSpPr/>
          <p:nvPr/>
        </p:nvSpPr>
        <p:spPr>
          <a:xfrm>
            <a:off x="3276600" y="2062878"/>
            <a:ext cx="5791200" cy="2585323"/>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dot_prod</a:t>
            </a:r>
            <a:r>
              <a:rPr lang="en-US" dirty="0">
                <a:solidFill>
                  <a:prstClr val="black"/>
                </a:solidFill>
                <a:latin typeface="Consolas" pitchFamily="49" charset="0"/>
                <a:cs typeface="Consolas" pitchFamily="49" charset="0"/>
              </a:rPr>
              <a:t>(</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b,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N) </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sum = 0.0</a:t>
            </a:r>
            <a:r>
              <a:rPr lang="en-US" dirty="0">
                <a:solidFill>
                  <a:prstClr val="black"/>
                </a:solidFill>
                <a:latin typeface="Consolas" pitchFamily="49" charset="0"/>
                <a:cs typeface="Consolas" pitchFamily="49" charset="0"/>
              </a:rPr>
              <a:t>;</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shared(sum)</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i=0; i&lt;N; i++) {</a:t>
            </a:r>
          </a:p>
          <a:p>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sum</a:t>
            </a:r>
            <a:r>
              <a:rPr lang="en-US" dirty="0">
                <a:solidFill>
                  <a:prstClr val="black"/>
                </a:solidFill>
                <a:latin typeface="Consolas" pitchFamily="49" charset="0"/>
                <a:cs typeface="Consolas" pitchFamily="49" charset="0"/>
              </a:rPr>
              <a:t> += a[i] * b[i];</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return</a:t>
            </a:r>
            <a:r>
              <a:rPr lang="en-US" dirty="0">
                <a:solidFill>
                  <a:prstClr val="black"/>
                </a:solidFill>
                <a:latin typeface="Consolas" pitchFamily="49" charset="0"/>
                <a:cs typeface="Consolas" pitchFamily="49" charset="0"/>
              </a:rPr>
              <a:t> sum;</a:t>
            </a:r>
          </a:p>
          <a:p>
            <a:r>
              <a:rPr lang="en-US" dirty="0">
                <a:solidFill>
                  <a:prstClr val="black"/>
                </a:solidFill>
                <a:latin typeface="Consolas" pitchFamily="49" charset="0"/>
                <a:cs typeface="Consolas" pitchFamily="49" charset="0"/>
              </a:rPr>
              <a:t>}</a:t>
            </a:r>
          </a:p>
        </p:txBody>
      </p:sp>
      <p:sp>
        <p:nvSpPr>
          <p:cNvPr id="4" name="TextBox 3"/>
          <p:cNvSpPr txBox="1"/>
          <p:nvPr/>
        </p:nvSpPr>
        <p:spPr>
          <a:xfrm>
            <a:off x="4191000" y="5334000"/>
            <a:ext cx="3269934" cy="523220"/>
          </a:xfrm>
          <a:prstGeom prst="rect">
            <a:avLst/>
          </a:prstGeom>
          <a:solidFill>
            <a:schemeClr val="accent1">
              <a:lumMod val="20000"/>
              <a:lumOff val="80000"/>
            </a:schemeClr>
          </a:solidFill>
          <a:ln>
            <a:solidFill>
              <a:schemeClr val="tx1"/>
            </a:solidFill>
          </a:ln>
        </p:spPr>
        <p:txBody>
          <a:bodyPr wrap="none" rtlCol="0">
            <a:spAutoFit/>
          </a:bodyPr>
          <a:lstStyle/>
          <a:p>
            <a:r>
              <a:rPr lang="en-US" sz="2800" b="1" dirty="0"/>
              <a:t>What is wrong here?</a:t>
            </a:r>
          </a:p>
        </p:txBody>
      </p:sp>
      <p:sp>
        <p:nvSpPr>
          <p:cNvPr id="8" name="Rectangle 7"/>
          <p:cNvSpPr/>
          <p:nvPr/>
        </p:nvSpPr>
        <p:spPr>
          <a:xfrm>
            <a:off x="0" y="6581001"/>
            <a:ext cx="1042640" cy="276999"/>
          </a:xfrm>
          <a:prstGeom prst="rect">
            <a:avLst/>
          </a:prstGeom>
        </p:spPr>
        <p:txBody>
          <a:bodyPr wrap="square">
            <a:spAutoFit/>
          </a:bodyPr>
          <a:lstStyle/>
          <a:p>
            <a:r>
              <a:rPr lang="en-US" sz="1200" dirty="0"/>
              <a:t>[IOMPP]→</a:t>
            </a:r>
          </a:p>
        </p:txBody>
      </p:sp>
    </p:spTree>
    <p:custDataLst>
      <p:tags r:id="rId1"/>
    </p:custDataLst>
    <p:extLst>
      <p:ext uri="{BB962C8B-B14F-4D97-AF65-F5344CB8AC3E}">
        <p14:creationId xmlns:p14="http://schemas.microsoft.com/office/powerpoint/2010/main" val="168708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lstStyle/>
          <a:p>
            <a:r>
              <a:rPr lang="en-US" dirty="0"/>
              <a:t>Race Condition</a:t>
            </a:r>
          </a:p>
        </p:txBody>
      </p:sp>
      <p:sp>
        <p:nvSpPr>
          <p:cNvPr id="593923" name="Rectangle 3"/>
          <p:cNvSpPr>
            <a:spLocks noGrp="1" noChangeArrowheads="1"/>
          </p:cNvSpPr>
          <p:nvPr>
            <p:ph idx="1"/>
          </p:nvPr>
        </p:nvSpPr>
        <p:spPr/>
        <p:txBody>
          <a:bodyPr/>
          <a:lstStyle/>
          <a:p>
            <a:endParaRPr lang="en-US" dirty="0"/>
          </a:p>
          <a:p>
            <a:endParaRPr lang="en-US" dirty="0"/>
          </a:p>
          <a:p>
            <a:r>
              <a:rPr lang="en-US" dirty="0">
                <a:solidFill>
                  <a:srgbClr val="C00000"/>
                </a:solidFill>
              </a:rPr>
              <a:t>Race condition</a:t>
            </a:r>
            <a:r>
              <a:rPr lang="en-US" dirty="0"/>
              <a:t>: two or more threads access a shared variable at the same time</a:t>
            </a:r>
          </a:p>
          <a:p>
            <a:pPr lvl="1"/>
            <a:r>
              <a:rPr lang="en-US" dirty="0"/>
              <a:t>Leads to nondeterministic behavior </a:t>
            </a:r>
          </a:p>
          <a:p>
            <a:endParaRPr lang="en-US" dirty="0"/>
          </a:p>
          <a:p>
            <a:endParaRPr lang="en-US" dirty="0"/>
          </a:p>
          <a:p>
            <a:r>
              <a:rPr lang="en-US" dirty="0"/>
              <a:t>Both Thread A and Thread B are executing the statement</a:t>
            </a:r>
          </a:p>
          <a:p>
            <a:pPr marL="0" indent="0" algn="ctr">
              <a:buNone/>
            </a:pPr>
            <a:r>
              <a:rPr lang="en-US" dirty="0">
                <a:solidFill>
                  <a:srgbClr val="C00000"/>
                </a:solidFill>
                <a:latin typeface="Consolas" pitchFamily="49" charset="0"/>
                <a:cs typeface="Consolas" pitchFamily="49" charset="0"/>
              </a:rPr>
              <a:t>sum</a:t>
            </a:r>
            <a:r>
              <a:rPr lang="en-US" dirty="0">
                <a:solidFill>
                  <a:srgbClr val="0000FF"/>
                </a:solidFill>
                <a:latin typeface="Consolas" pitchFamily="49" charset="0"/>
                <a:cs typeface="Consolas" pitchFamily="49" charset="0"/>
              </a:rPr>
              <a:t> += a[i] * b[i];</a:t>
            </a:r>
          </a:p>
          <a:p>
            <a:endParaRPr lang="en-US" dirty="0"/>
          </a:p>
          <a:p>
            <a:endParaRPr lang="en-US" dirty="0"/>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9</a:t>
            </a:fld>
            <a:endParaRPr lang="en-US" altLang="en-US"/>
          </a:p>
        </p:txBody>
      </p:sp>
      <p:sp>
        <p:nvSpPr>
          <p:cNvPr id="6" name="Rectangle 5"/>
          <p:cNvSpPr/>
          <p:nvPr/>
        </p:nvSpPr>
        <p:spPr>
          <a:xfrm>
            <a:off x="1548160" y="6477002"/>
            <a:ext cx="1042640" cy="276999"/>
          </a:xfrm>
          <a:prstGeom prst="rect">
            <a:avLst/>
          </a:prstGeom>
        </p:spPr>
        <p:txBody>
          <a:bodyPr wrap="square">
            <a:spAutoFit/>
          </a:bodyPr>
          <a:lstStyle/>
          <a:p>
            <a:r>
              <a:rPr lang="en-US" sz="1200" dirty="0"/>
              <a:t>[IOMPP]→</a:t>
            </a:r>
          </a:p>
        </p:txBody>
      </p:sp>
    </p:spTree>
    <p:custDataLst>
      <p:tags r:id="rId1"/>
    </p:custDataLst>
    <p:extLst>
      <p:ext uri="{BB962C8B-B14F-4D97-AF65-F5344CB8AC3E}">
        <p14:creationId xmlns:p14="http://schemas.microsoft.com/office/powerpoint/2010/main" val="370952532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40,-928365327,C:\BobC\_Mission\__Intel Software College\Courses\__SVN\FT3.0\OpenMP3.0LabsPS\02 Programming with OpenMP 3 0 rev3.0.02.ppc"/>
</p:tagLst>
</file>

<file path=ppt/tags/tag10.xml><?xml version="1.0" encoding="utf-8"?>
<p:tagLst xmlns:a="http://schemas.openxmlformats.org/drawingml/2006/main" xmlns:r="http://schemas.openxmlformats.org/officeDocument/2006/relationships" xmlns:p="http://schemas.openxmlformats.org/presentationml/2006/main">
  <p:tag name="PPSNARRATION" val="81,-928365327,C:\BobC\_Mission\__Intel Software College\Courses\__SVN\FT3.0\OpenMP3.0LabsPS\02 Programming with OpenMP 3 0 rev3.0.02.ppc"/>
</p:tagLst>
</file>

<file path=ppt/tags/tag11.xml><?xml version="1.0" encoding="utf-8"?>
<p:tagLst xmlns:a="http://schemas.openxmlformats.org/drawingml/2006/main" xmlns:r="http://schemas.openxmlformats.org/officeDocument/2006/relationships" xmlns:p="http://schemas.openxmlformats.org/presentationml/2006/main">
  <p:tag name="PPSNARRATION" val="92,-928365327,C:\BobC\_Mission\__Intel Software College\Courses\__SVN\FT3.0\OpenMP3.0LabsPS\02 Programming with OpenMP 3 0 rev3.0.02.ppc"/>
</p:tagLst>
</file>

<file path=ppt/tags/tag12.xml><?xml version="1.0" encoding="utf-8"?>
<p:tagLst xmlns:a="http://schemas.openxmlformats.org/drawingml/2006/main" xmlns:r="http://schemas.openxmlformats.org/officeDocument/2006/relationships" xmlns:p="http://schemas.openxmlformats.org/presentationml/2006/main">
  <p:tag name="PPSNARRATION" val="92,-928365327,C:\BobC\_Mission\__Intel Software College\Courses\__SVN\FT3.0\OpenMP3.0LabsPS\02 Programming with OpenMP 3 0 rev3.0.02.ppc"/>
</p:tagLst>
</file>

<file path=ppt/tags/tag13.xml><?xml version="1.0" encoding="utf-8"?>
<p:tagLst xmlns:a="http://schemas.openxmlformats.org/drawingml/2006/main" xmlns:r="http://schemas.openxmlformats.org/officeDocument/2006/relationships" xmlns:p="http://schemas.openxmlformats.org/presentationml/2006/main">
  <p:tag name="PPSNARRATION" val="83,-928365327,C:\BobC\_Mission\__Intel Software College\Courses\__SVN\FT3.0\OpenMP3.0LabsPS\02 Programming with OpenMP 3 0 rev3.0.02.ppc"/>
</p:tagLst>
</file>

<file path=ppt/tags/tag14.xml><?xml version="1.0" encoding="utf-8"?>
<p:tagLst xmlns:a="http://schemas.openxmlformats.org/drawingml/2006/main" xmlns:r="http://schemas.openxmlformats.org/officeDocument/2006/relationships" xmlns:p="http://schemas.openxmlformats.org/presentationml/2006/main">
  <p:tag name="PPSNARRATION" val="82,-928365327,C:\BobC\_Mission\__Intel Software College\Courses\__SVN\FT3.0\OpenMP3.0LabsPS\02 Programming with OpenMP 3 0 rev3.0.02.ppc"/>
</p:tagLst>
</file>

<file path=ppt/tags/tag15.xml><?xml version="1.0" encoding="utf-8"?>
<p:tagLst xmlns:a="http://schemas.openxmlformats.org/drawingml/2006/main" xmlns:r="http://schemas.openxmlformats.org/officeDocument/2006/relationships" xmlns:p="http://schemas.openxmlformats.org/presentationml/2006/main">
  <p:tag name="PPSNARRATION" val="84,-928365327,C:\BobC\_Mission\__Intel Software College\Courses\__SVN\FT3.0\OpenMP3.0LabsPS\02 Programming with OpenMP 3 0 rev3.0.02.ppc"/>
</p:tagLst>
</file>

<file path=ppt/tags/tag16.xml><?xml version="1.0" encoding="utf-8"?>
<p:tagLst xmlns:a="http://schemas.openxmlformats.org/drawingml/2006/main" xmlns:r="http://schemas.openxmlformats.org/officeDocument/2006/relationships" xmlns:p="http://schemas.openxmlformats.org/presentationml/2006/main">
  <p:tag name="PPSNARRATION" val="85,-928365327,C:\BobC\_Mission\__Intel Software College\Courses\__SVN\FT3.0\OpenMP3.0LabsPS\02 Programming with OpenMP 3 0 rev3.0.02.ppc"/>
</p:tagLst>
</file>

<file path=ppt/tags/tag17.xml><?xml version="1.0" encoding="utf-8"?>
<p:tagLst xmlns:a="http://schemas.openxmlformats.org/drawingml/2006/main" xmlns:r="http://schemas.openxmlformats.org/officeDocument/2006/relationships" xmlns:p="http://schemas.openxmlformats.org/presentationml/2006/main">
  <p:tag name="PPSNARRATION" val="40,-928365327,C:\BobC\_Mission\__Intel Software College\Courses\__SVN\FT3.0\OpenMP3.0LabsPS\02 Programming with OpenMP 3 0 rev3.0.02.ppc"/>
</p:tagLst>
</file>

<file path=ppt/tags/tag18.xml><?xml version="1.0" encoding="utf-8"?>
<p:tagLst xmlns:a="http://schemas.openxmlformats.org/drawingml/2006/main" xmlns:r="http://schemas.openxmlformats.org/officeDocument/2006/relationships" xmlns:p="http://schemas.openxmlformats.org/presentationml/2006/main">
  <p:tag name="PPSNARRATION" val="40,-928365327,C:\BobC\_Mission\__Intel Software College\Courses\__SVN\FT3.0\OpenMP3.0LabsPS\02 Programming with OpenMP 3 0 rev3.0.02.ppc"/>
</p:tagLst>
</file>

<file path=ppt/tags/tag2.xml><?xml version="1.0" encoding="utf-8"?>
<p:tagLst xmlns:a="http://schemas.openxmlformats.org/drawingml/2006/main" xmlns:r="http://schemas.openxmlformats.org/officeDocument/2006/relationships" xmlns:p="http://schemas.openxmlformats.org/presentationml/2006/main">
  <p:tag name="PPSNARRATION" val="91,-928365327,C:\BobC\_Mission\__Intel Software College\Courses\__SVN\FT3.0\OpenMP3.0LabsPS\02 Programming with OpenMP 3 0 rev3.0.02.ppc"/>
</p:tagLst>
</file>

<file path=ppt/tags/tag3.xml><?xml version="1.0" encoding="utf-8"?>
<p:tagLst xmlns:a="http://schemas.openxmlformats.org/drawingml/2006/main" xmlns:r="http://schemas.openxmlformats.org/officeDocument/2006/relationships" xmlns:p="http://schemas.openxmlformats.org/presentationml/2006/main">
  <p:tag name="PPSNARRATION" val="89,-928365327,C:\BobC\_Mission\__Intel Software College\Courses\__SVN\FT3.0\OpenMP3.0LabsPS\02 Programming with OpenMP 3 0 rev3.0.02.ppc"/>
</p:tagLst>
</file>

<file path=ppt/tags/tag4.xml><?xml version="1.0" encoding="utf-8"?>
<p:tagLst xmlns:a="http://schemas.openxmlformats.org/drawingml/2006/main" xmlns:r="http://schemas.openxmlformats.org/officeDocument/2006/relationships" xmlns:p="http://schemas.openxmlformats.org/presentationml/2006/main">
  <p:tag name="PPSNARRATION" val="90,-928365327,C:\BobC\_Mission\__Intel Software College\Courses\__SVN\FT3.0\OpenMP3.0LabsPS\02 Programming with OpenMP 3 0 rev3.0.02.ppc"/>
</p:tagLst>
</file>

<file path=ppt/tags/tag5.xml><?xml version="1.0" encoding="utf-8"?>
<p:tagLst xmlns:a="http://schemas.openxmlformats.org/drawingml/2006/main" xmlns:r="http://schemas.openxmlformats.org/officeDocument/2006/relationships" xmlns:p="http://schemas.openxmlformats.org/presentationml/2006/main">
  <p:tag name="PPSNARRATION" val="77,-928365327,C:\BobC\_Mission\__Intel Software College\Courses\__SVN\FT3.0\OpenMP3.0LabsPS\02 Programming with OpenMP 3 0 rev3.0.02.ppc"/>
</p:tagLst>
</file>

<file path=ppt/tags/tag6.xml><?xml version="1.0" encoding="utf-8"?>
<p:tagLst xmlns:a="http://schemas.openxmlformats.org/drawingml/2006/main" xmlns:r="http://schemas.openxmlformats.org/officeDocument/2006/relationships" xmlns:p="http://schemas.openxmlformats.org/presentationml/2006/main">
  <p:tag name="PPSNARRATION" val="78,-928365327,C:\BobC\_Mission\__Intel Software College\Courses\__SVN\FT3.0\OpenMP3.0LabsPS\02 Programming with OpenMP 3 0 rev3.0.02.ppc"/>
</p:tagLst>
</file>

<file path=ppt/tags/tag7.xml><?xml version="1.0" encoding="utf-8"?>
<p:tagLst xmlns:a="http://schemas.openxmlformats.org/drawingml/2006/main" xmlns:r="http://schemas.openxmlformats.org/officeDocument/2006/relationships" xmlns:p="http://schemas.openxmlformats.org/presentationml/2006/main">
  <p:tag name="PPSNARRATION" val="79,-928365327,C:\BobC\_Mission\__Intel Software College\Courses\__SVN\FT3.0\OpenMP3.0LabsPS\02 Programming with OpenMP 3 0 rev3.0.02.ppc"/>
</p:tagLst>
</file>

<file path=ppt/tags/tag8.xml><?xml version="1.0" encoding="utf-8"?>
<p:tagLst xmlns:a="http://schemas.openxmlformats.org/drawingml/2006/main" xmlns:r="http://schemas.openxmlformats.org/officeDocument/2006/relationships" xmlns:p="http://schemas.openxmlformats.org/presentationml/2006/main">
  <p:tag name="PPSNARRATION" val="80,-928365327,C:\BobC\_Mission\__Intel Software College\Courses\__SVN\FT3.0\OpenMP3.0LabsPS\02 Programming with OpenMP 3 0 rev3.0.02.ppc"/>
</p:tagLst>
</file>

<file path=ppt/tags/tag9.xml><?xml version="1.0" encoding="utf-8"?>
<p:tagLst xmlns:a="http://schemas.openxmlformats.org/drawingml/2006/main" xmlns:r="http://schemas.openxmlformats.org/officeDocument/2006/relationships" xmlns:p="http://schemas.openxmlformats.org/presentationml/2006/main">
  <p:tag name="PPSNARRATION" val="81,-928365327,C:\BobC\_Mission\__Intel Software College\Courses\__SVN\FT3.0\OpenMP3.0LabsPS\02 Programming with OpenMP 3 0 rev3.0.02.ppc"/>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12968</TotalTime>
  <Words>5708</Words>
  <Application>Microsoft Office PowerPoint</Application>
  <PresentationFormat>Widescreen</PresentationFormat>
  <Paragraphs>1163</Paragraphs>
  <Slides>69</Slides>
  <Notes>33</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69</vt:i4>
      </vt:variant>
    </vt:vector>
  </HeadingPairs>
  <TitlesOfParts>
    <vt:vector size="84" baseType="lpstr">
      <vt:lpstr>Arial</vt:lpstr>
      <vt:lpstr>Calibri</vt:lpstr>
      <vt:lpstr>Calibri Light</vt:lpstr>
      <vt:lpstr>Cambria Math</vt:lpstr>
      <vt:lpstr>Consolas</vt:lpstr>
      <vt:lpstr>Courier New</vt:lpstr>
      <vt:lpstr>Symbol</vt:lpstr>
      <vt:lpstr>Tahoma</vt:lpstr>
      <vt:lpstr>Times New Roman</vt:lpstr>
      <vt:lpstr>Wingdings</vt:lpstr>
      <vt:lpstr>Custom Design</vt:lpstr>
      <vt:lpstr>Main</vt:lpstr>
      <vt:lpstr>1_Main</vt:lpstr>
      <vt:lpstr>2_Main</vt:lpstr>
      <vt:lpstr>3_Main</vt:lpstr>
      <vt:lpstr>ME759 High Performance Computing for Applications in Engineering  [Spring 2020] </vt:lpstr>
      <vt:lpstr>The quote the day</vt:lpstr>
      <vt:lpstr>Before we get going…</vt:lpstr>
      <vt:lpstr>Work Plan, OpenMP</vt:lpstr>
      <vt:lpstr>The barrier Construct</vt:lpstr>
      <vt:lpstr>Implicit Barriers</vt:lpstr>
      <vt:lpstr>The nowait Clause</vt:lpstr>
      <vt:lpstr>Example, Synchronization Issue: Computing the Dot Product</vt:lpstr>
      <vt:lpstr>Race Condition</vt:lpstr>
      <vt:lpstr>Race conditions (data hazards) – two possible scenarios</vt:lpstr>
      <vt:lpstr>Example: Computing the Dot Product, second attempt</vt:lpstr>
      <vt:lpstr>The critical Directive</vt:lpstr>
      <vt:lpstr>OpenMP critical Construct</vt:lpstr>
      <vt:lpstr>The atomic Directive</vt:lpstr>
      <vt:lpstr>OpenMP atomic Directive</vt:lpstr>
      <vt:lpstr>Synchronisation is costly. Avoid if possible.</vt:lpstr>
      <vt:lpstr>The reduction Construct</vt:lpstr>
      <vt:lpstr>The reduction Clause</vt:lpstr>
      <vt:lpstr>C/C++ reduction Operations</vt:lpstr>
      <vt:lpstr>reduction Example: Numerical Integration</vt:lpstr>
      <vt:lpstr>Scaling Analysis: Computation of π</vt:lpstr>
      <vt:lpstr>Wait, it can get even better: the simd directive</vt:lpstr>
      <vt:lpstr>OpenMP reduction Works Beyond for Loops [1/2]</vt:lpstr>
      <vt:lpstr>OpenMP reduction Works Beyond for Loops [2/2]</vt:lpstr>
      <vt:lpstr>A Histogram Example [more advanced, uses reduction w/ C++ STL]</vt:lpstr>
      <vt:lpstr>Work Plan, OpenMP</vt:lpstr>
      <vt:lpstr>Performance</vt:lpstr>
      <vt:lpstr>Too much sequential code in your app</vt:lpstr>
      <vt:lpstr>Too much communication [that you fail to notice]</vt:lpstr>
      <vt:lpstr>Load Imbalance</vt:lpstr>
      <vt:lpstr>Synchronisation</vt:lpstr>
      <vt:lpstr>Quiz: Parallelization of the outer loop &amp; synchronization???</vt:lpstr>
      <vt:lpstr>Compiler (non)-optimization</vt:lpstr>
      <vt:lpstr>Attractive Features of OpenMP</vt:lpstr>
      <vt:lpstr>Further Reading, OpenMP</vt:lpstr>
      <vt:lpstr>Work Plan, OpenMP</vt:lpstr>
      <vt:lpstr>Loose ends: topics discussed</vt:lpstr>
      <vt:lpstr>Preamble: the SMP model</vt:lpstr>
      <vt:lpstr>SMP: not a good model, for today’s high-end hardware</vt:lpstr>
      <vt:lpstr>Multi-Socket Configurations      [1/2] [two sockets, in this case]</vt:lpstr>
      <vt:lpstr>Multi-Socket Configurations      [2/2] [four sockets: Intel S4600LT2 Xeon E5-4600 Chipset-C600-A Socket-R LGA-2011 1.46Tb DDR3-1600MHz Server Motherboard]</vt:lpstr>
      <vt:lpstr>Examples, Recent Layouts</vt:lpstr>
      <vt:lpstr>Hardware Evolution: CPU count &amp; Memory Access Solutions [Intel Specific]</vt:lpstr>
      <vt:lpstr>Non-uniform memory access (NUMA)</vt:lpstr>
      <vt:lpstr>The NUMA Factor</vt:lpstr>
      <vt:lpstr>NUMA – A Schematic [Intel specific]</vt:lpstr>
      <vt:lpstr>“NUMA Node”</vt:lpstr>
      <vt:lpstr>Multi-Socket Configurations      [1/2] [two sockets, in this case]</vt:lpstr>
      <vt:lpstr>Point-to-Point Technologies: a “local network” between nodes</vt:lpstr>
      <vt:lpstr>NUMA Performance Hit, order of magnitude</vt:lpstr>
      <vt:lpstr>NUMA aspects: How the OS Comes into play</vt:lpstr>
      <vt:lpstr>Data affinity: Preamble/Backdrop</vt:lpstr>
      <vt:lpstr>Data Affinity</vt:lpstr>
      <vt:lpstr>cc-NUMA &amp; Affinity</vt:lpstr>
      <vt:lpstr>Loose ends: topics discussed</vt:lpstr>
      <vt:lpstr>The Memory Hierarchy</vt:lpstr>
      <vt:lpstr>Cache Memories [old slide]</vt:lpstr>
      <vt:lpstr>How Cache Comes into Play [old slide]</vt:lpstr>
      <vt:lpstr>What it Really Looks Like</vt:lpstr>
      <vt:lpstr>What We Are Interested in: Caches in a Multi-Core Setup</vt:lpstr>
      <vt:lpstr>Multi-Core Architecture: Two Memory Aspects Coming Into Play</vt:lpstr>
      <vt:lpstr>Consistency vs. Coherence</vt:lpstr>
      <vt:lpstr>Consistency vs. Coherence</vt:lpstr>
      <vt:lpstr>PowerPoint Presentation</vt:lpstr>
      <vt:lpstr>Caches and Coherency, bottom line</vt:lpstr>
      <vt:lpstr>Caches and Coherency</vt:lpstr>
      <vt:lpstr>Cache Coherence Mechanisms: Directory-Based [1/2]</vt:lpstr>
      <vt:lpstr>Cache Coherence Mechanisms: Directory-Based [2/2]</vt:lpstr>
      <vt:lpstr>Cache Coherence Mechanisms: Snooping/Sniffing-Based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502</cp:revision>
  <dcterms:created xsi:type="dcterms:W3CDTF">2018-05-16T17:28:20Z</dcterms:created>
  <dcterms:modified xsi:type="dcterms:W3CDTF">2020-03-13T15:50:37Z</dcterms:modified>
</cp:coreProperties>
</file>